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3" r:id="rId2"/>
    <p:sldId id="261" r:id="rId3"/>
    <p:sldId id="299" r:id="rId4"/>
    <p:sldId id="265" r:id="rId5"/>
    <p:sldId id="294" r:id="rId6"/>
    <p:sldId id="295" r:id="rId7"/>
    <p:sldId id="296" r:id="rId8"/>
    <p:sldId id="297" r:id="rId9"/>
    <p:sldId id="266" r:id="rId10"/>
    <p:sldId id="268" r:id="rId11"/>
    <p:sldId id="269" r:id="rId12"/>
    <p:sldId id="270" r:id="rId13"/>
    <p:sldId id="289" r:id="rId14"/>
    <p:sldId id="290" r:id="rId15"/>
    <p:sldId id="291" r:id="rId16"/>
    <p:sldId id="271" r:id="rId17"/>
    <p:sldId id="272" r:id="rId18"/>
    <p:sldId id="273" r:id="rId19"/>
    <p:sldId id="267" r:id="rId20"/>
    <p:sldId id="256" r:id="rId21"/>
    <p:sldId id="263" r:id="rId22"/>
    <p:sldId id="264" r:id="rId23"/>
    <p:sldId id="262" r:id="rId24"/>
    <p:sldId id="298" r:id="rId25"/>
    <p:sldId id="276" r:id="rId26"/>
    <p:sldId id="278" r:id="rId27"/>
    <p:sldId id="281" r:id="rId28"/>
    <p:sldId id="283" r:id="rId29"/>
    <p:sldId id="284" r:id="rId30"/>
    <p:sldId id="279" r:id="rId31"/>
    <p:sldId id="300" r:id="rId32"/>
    <p:sldId id="292" r:id="rId33"/>
    <p:sldId id="275" r:id="rId34"/>
    <p:sldId id="280" r:id="rId3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3" autoAdjust="0"/>
    <p:restoredTop sz="94660"/>
  </p:normalViewPr>
  <p:slideViewPr>
    <p:cSldViewPr>
      <p:cViewPr>
        <p:scale>
          <a:sx n="80" d="100"/>
          <a:sy n="80" d="100"/>
        </p:scale>
        <p:origin x="996" y="4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7BC63-ADC8-4DDD-A388-84542B595E3F}" type="datetimeFigureOut">
              <a:rPr lang="nl-NL" smtClean="0"/>
              <a:t>3-2-2017</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C0A7-10B2-45C0-9ADE-8FF3DB2D4C6E}" type="slidenum">
              <a:rPr lang="nl-NL" smtClean="0"/>
              <a:t>‹#›</a:t>
            </a:fld>
            <a:endParaRPr lang="nl-NL"/>
          </a:p>
        </p:txBody>
      </p:sp>
    </p:spTree>
    <p:extLst>
      <p:ext uri="{BB962C8B-B14F-4D97-AF65-F5344CB8AC3E}">
        <p14:creationId xmlns:p14="http://schemas.microsoft.com/office/powerpoint/2010/main" val="198807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326C0A7-10B2-45C0-9ADE-8FF3DB2D4C6E}" type="slidenum">
              <a:rPr lang="nl-NL" smtClean="0"/>
              <a:t>16</a:t>
            </a:fld>
            <a:endParaRPr lang="nl-NL"/>
          </a:p>
        </p:txBody>
      </p:sp>
    </p:spTree>
    <p:extLst>
      <p:ext uri="{BB962C8B-B14F-4D97-AF65-F5344CB8AC3E}">
        <p14:creationId xmlns:p14="http://schemas.microsoft.com/office/powerpoint/2010/main" val="133493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53AB169A-2C5E-470E-9694-7CC79CEF4E5E}" type="datetimeFigureOut">
              <a:rPr lang="nl-NL" smtClean="0"/>
              <a:pPr/>
              <a:t>3-2-2017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EC1CBD-E9BB-49B8-A916-0AABD9BBCB79}"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3AB169A-2C5E-470E-9694-7CC79CEF4E5E}" type="datetimeFigureOut">
              <a:rPr lang="nl-NL" smtClean="0"/>
              <a:pPr/>
              <a:t>3-2-2017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EC1CBD-E9BB-49B8-A916-0AABD9BBCB79}"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3AB169A-2C5E-470E-9694-7CC79CEF4E5E}" type="datetimeFigureOut">
              <a:rPr lang="nl-NL" smtClean="0"/>
              <a:pPr/>
              <a:t>3-2-2017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EC1CBD-E9BB-49B8-A916-0AABD9BBCB79}"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3AB169A-2C5E-470E-9694-7CC79CEF4E5E}" type="datetimeFigureOut">
              <a:rPr lang="nl-NL" smtClean="0"/>
              <a:pPr/>
              <a:t>3-2-2017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EC1CBD-E9BB-49B8-A916-0AABD9BBCB79}"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3AB169A-2C5E-470E-9694-7CC79CEF4E5E}" type="datetimeFigureOut">
              <a:rPr lang="nl-NL" smtClean="0"/>
              <a:pPr/>
              <a:t>3-2-2017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EC1CBD-E9BB-49B8-A916-0AABD9BBCB79}"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3AB169A-2C5E-470E-9694-7CC79CEF4E5E}" type="datetimeFigureOut">
              <a:rPr lang="nl-NL" smtClean="0"/>
              <a:pPr/>
              <a:t>3-2-2017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FEC1CBD-E9BB-49B8-A916-0AABD9BBCB79}"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3AB169A-2C5E-470E-9694-7CC79CEF4E5E}" type="datetimeFigureOut">
              <a:rPr lang="nl-NL" smtClean="0"/>
              <a:pPr/>
              <a:t>3-2-2017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FEC1CBD-E9BB-49B8-A916-0AABD9BBCB79}"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3AB169A-2C5E-470E-9694-7CC79CEF4E5E}" type="datetimeFigureOut">
              <a:rPr lang="nl-NL" smtClean="0"/>
              <a:pPr/>
              <a:t>3-2-2017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FEC1CBD-E9BB-49B8-A916-0AABD9BBCB79}"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3AB169A-2C5E-470E-9694-7CC79CEF4E5E}" type="datetimeFigureOut">
              <a:rPr lang="nl-NL" smtClean="0"/>
              <a:pPr/>
              <a:t>3-2-2017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FEC1CBD-E9BB-49B8-A916-0AABD9BBCB79}"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3AB169A-2C5E-470E-9694-7CC79CEF4E5E}" type="datetimeFigureOut">
              <a:rPr lang="nl-NL" smtClean="0"/>
              <a:pPr/>
              <a:t>3-2-2017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FEC1CBD-E9BB-49B8-A916-0AABD9BBCB79}"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3AB169A-2C5E-470E-9694-7CC79CEF4E5E}" type="datetimeFigureOut">
              <a:rPr lang="nl-NL" smtClean="0"/>
              <a:pPr/>
              <a:t>3-2-2017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FEC1CBD-E9BB-49B8-A916-0AABD9BBCB79}"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B169A-2C5E-470E-9694-7CC79CEF4E5E}" type="datetimeFigureOut">
              <a:rPr lang="nl-NL" smtClean="0"/>
              <a:pPr/>
              <a:t>3-2-2017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C1CBD-E9BB-49B8-A916-0AABD9BBCB79}"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fffzimbabwe.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hyperlink" Target="http://www.crownmalawi.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latin typeface="+mn-lt"/>
                <a:ea typeface="+mn-ea"/>
                <a:cs typeface="+mn-cs"/>
              </a:rPr>
              <a:t>Symposium 4 </a:t>
            </a:r>
            <a:r>
              <a:rPr lang="en-US"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latin typeface="+mn-lt"/>
                <a:ea typeface="+mn-ea"/>
                <a:cs typeface="+mn-cs"/>
              </a:rPr>
              <a:t>februari</a:t>
            </a:r>
            <a:r>
              <a:rPr lang="en-US"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latin typeface="+mn-lt"/>
                <a:ea typeface="+mn-ea"/>
                <a:cs typeface="+mn-cs"/>
              </a:rPr>
              <a:t> 2017</a:t>
            </a:r>
            <a:endParaRPr lang="nl-NL"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latin typeface="+mn-lt"/>
              <a:ea typeface="+mn-ea"/>
              <a:cs typeface="+mn-cs"/>
            </a:endParaRPr>
          </a:p>
        </p:txBody>
      </p:sp>
      <p:sp>
        <p:nvSpPr>
          <p:cNvPr id="7" name="Subtitle 6"/>
          <p:cNvSpPr>
            <a:spLocks noGrp="1"/>
          </p:cNvSpPr>
          <p:nvPr>
            <p:ph type="subTitle" idx="1"/>
          </p:nvPr>
        </p:nvSpPr>
        <p:spPr/>
        <p:txBody>
          <a:bodyPr>
            <a:normAutofit/>
          </a:bodyPr>
          <a:lstStyle/>
          <a:p>
            <a:r>
              <a:rPr lang="en-US" sz="96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Welkom!</a:t>
            </a:r>
            <a:endParaRPr lang="nl-NL" sz="96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pic>
        <p:nvPicPr>
          <p:cNvPr id="8" name="Picture 4"/>
          <p:cNvPicPr>
            <a:picLocks noChangeAspect="1"/>
          </p:cNvPicPr>
          <p:nvPr/>
        </p:nvPicPr>
        <p:blipFill>
          <a:blip r:embed="rId2" cstate="print"/>
          <a:stretch>
            <a:fillRect/>
          </a:stretch>
        </p:blipFill>
        <p:spPr>
          <a:xfrm>
            <a:off x="0" y="0"/>
            <a:ext cx="9150566" cy="1769165"/>
          </a:xfrm>
          <a:prstGeom prst="rect">
            <a:avLst/>
          </a:prstGeom>
        </p:spPr>
      </p:pic>
    </p:spTree>
    <p:extLst>
      <p:ext uri="{BB962C8B-B14F-4D97-AF65-F5344CB8AC3E}">
        <p14:creationId xmlns:p14="http://schemas.microsoft.com/office/powerpoint/2010/main" val="348897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769441"/>
          </a:xfrm>
          <a:prstGeom prst="rect">
            <a:avLst/>
          </a:prstGeom>
        </p:spPr>
        <p:txBody>
          <a:bodyPr wrap="square">
            <a:spAutoFit/>
          </a:bodyPr>
          <a:lstStyle/>
          <a:p>
            <a:pPr algn="ctr"/>
            <a:r>
              <a:rPr lang="en-US" sz="44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Huidige</a:t>
            </a: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44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landbouwmethode</a:t>
            </a: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p>
        </p:txBody>
      </p:sp>
      <p:sp>
        <p:nvSpPr>
          <p:cNvPr id="3" name="Subtitle 2"/>
          <p:cNvSpPr>
            <a:spLocks noGrp="1"/>
          </p:cNvSpPr>
          <p:nvPr>
            <p:ph type="subTitle" idx="1"/>
          </p:nvPr>
        </p:nvSpPr>
        <p:spPr>
          <a:xfrm>
            <a:off x="107504" y="1619486"/>
            <a:ext cx="9036496" cy="3681722"/>
          </a:xfrm>
        </p:spPr>
        <p:txBody>
          <a:bodyPr>
            <a:normAutofit/>
          </a:bodyPr>
          <a:lstStyle/>
          <a:p>
            <a:pPr algn="l"/>
            <a:r>
              <a:rPr lang="nl-NL" sz="2000" b="1" dirty="0">
                <a:solidFill>
                  <a:schemeClr val="tx1"/>
                </a:solidFill>
              </a:rPr>
              <a:t>Gevolg van ontbossing 		</a:t>
            </a:r>
          </a:p>
          <a:p>
            <a:pPr marL="342900" indent="-342900" algn="l">
              <a:buFont typeface="Arial" panose="020B0604020202020204" pitchFamily="34" charset="0"/>
              <a:buChar char="•"/>
            </a:pPr>
            <a:r>
              <a:rPr lang="nl-NL" sz="2000" dirty="0">
                <a:solidFill>
                  <a:schemeClr val="tx1"/>
                </a:solidFill>
              </a:rPr>
              <a:t>minder regen</a:t>
            </a:r>
          </a:p>
          <a:p>
            <a:pPr marL="342900" indent="-342900" algn="l">
              <a:buFont typeface="Arial" panose="020B0604020202020204" pitchFamily="34" charset="0"/>
              <a:buChar char="•"/>
            </a:pPr>
            <a:r>
              <a:rPr lang="nl-NL" sz="2000" dirty="0">
                <a:solidFill>
                  <a:schemeClr val="tx1"/>
                </a:solidFill>
              </a:rPr>
              <a:t>klimaatsverandering</a:t>
            </a:r>
          </a:p>
          <a:p>
            <a:pPr algn="l"/>
            <a:r>
              <a:rPr lang="nl-NL" sz="2000" b="1" dirty="0">
                <a:solidFill>
                  <a:schemeClr val="tx1"/>
                </a:solidFill>
              </a:rPr>
              <a:t>Gevolg van afbranden 	</a:t>
            </a:r>
          </a:p>
          <a:p>
            <a:pPr marL="342900" indent="-342900" algn="l">
              <a:buFont typeface="Arial" panose="020B0604020202020204" pitchFamily="34" charset="0"/>
              <a:buChar char="•"/>
            </a:pPr>
            <a:r>
              <a:rPr lang="nl-NL" sz="2000" dirty="0">
                <a:solidFill>
                  <a:schemeClr val="tx1"/>
                </a:solidFill>
              </a:rPr>
              <a:t>geen organische grondstoffen</a:t>
            </a:r>
          </a:p>
          <a:p>
            <a:pPr marL="342900" indent="-342900" algn="l">
              <a:buFont typeface="Arial" panose="020B0604020202020204" pitchFamily="34" charset="0"/>
              <a:buChar char="•"/>
            </a:pPr>
            <a:r>
              <a:rPr lang="nl-NL" sz="2000" dirty="0">
                <a:solidFill>
                  <a:schemeClr val="tx1"/>
                </a:solidFill>
              </a:rPr>
              <a:t>bodemvruchtbaarheid neemt af </a:t>
            </a:r>
          </a:p>
          <a:p>
            <a:pPr algn="l"/>
            <a:r>
              <a:rPr lang="nl-NL" sz="2000" b="1" dirty="0">
                <a:solidFill>
                  <a:schemeClr val="tx1"/>
                </a:solidFill>
              </a:rPr>
              <a:t>Gevolg van grondbewerking 	</a:t>
            </a:r>
          </a:p>
          <a:p>
            <a:pPr marL="342900" indent="-342900" algn="l">
              <a:buFont typeface="Arial" panose="020B0604020202020204" pitchFamily="34" charset="0"/>
              <a:buChar char="•"/>
            </a:pPr>
            <a:r>
              <a:rPr lang="nl-NL" sz="2000" dirty="0">
                <a:solidFill>
                  <a:schemeClr val="tx1"/>
                </a:solidFill>
              </a:rPr>
              <a:t>erosie van humuslaag</a:t>
            </a:r>
          </a:p>
          <a:p>
            <a:pPr marL="342900" indent="-342900" algn="l">
              <a:buFont typeface="Arial" panose="020B0604020202020204" pitchFamily="34" charset="0"/>
              <a:buChar char="•"/>
            </a:pPr>
            <a:r>
              <a:rPr lang="nl-NL" sz="2000" dirty="0">
                <a:solidFill>
                  <a:schemeClr val="tx1"/>
                </a:solidFill>
              </a:rPr>
              <a:t>grondwaterniveau daalt</a:t>
            </a:r>
            <a:endParaRPr lang="nl-NL" sz="1600" dirty="0">
              <a:solidFill>
                <a:schemeClr val="tx1"/>
              </a:solidFill>
            </a:endParaRPr>
          </a:p>
          <a:p>
            <a:pPr algn="l"/>
            <a:r>
              <a:rPr lang="nl-NL" sz="1600" b="1" dirty="0"/>
              <a:t>	</a:t>
            </a:r>
            <a:endParaRPr lang="nl-NL" sz="2000" b="1" dirty="0"/>
          </a:p>
        </p:txBody>
      </p:sp>
      <p:pic>
        <p:nvPicPr>
          <p:cNvPr id="2" name="Picture 1"/>
          <p:cNvPicPr>
            <a:picLocks noChangeAspect="1"/>
          </p:cNvPicPr>
          <p:nvPr/>
        </p:nvPicPr>
        <p:blipFill>
          <a:blip r:embed="rId3"/>
          <a:stretch>
            <a:fillRect/>
          </a:stretch>
        </p:blipFill>
        <p:spPr>
          <a:xfrm>
            <a:off x="4071226" y="1610636"/>
            <a:ext cx="5076057" cy="338403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4112" y="1579305"/>
            <a:ext cx="2849888" cy="3446699"/>
          </a:xfrm>
          <a:prstGeom prst="rect">
            <a:avLst/>
          </a:prstGeom>
        </p:spPr>
      </p:pic>
      <p:pic>
        <p:nvPicPr>
          <p:cNvPr id="7" name="Picture 6"/>
          <p:cNvPicPr>
            <a:picLocks noChangeAspect="1"/>
          </p:cNvPicPr>
          <p:nvPr/>
        </p:nvPicPr>
        <p:blipFill>
          <a:blip r:embed="rId5"/>
          <a:stretch>
            <a:fillRect/>
          </a:stretch>
        </p:blipFill>
        <p:spPr>
          <a:xfrm>
            <a:off x="4037856" y="1579304"/>
            <a:ext cx="5106144" cy="3415369"/>
          </a:xfrm>
          <a:prstGeom prst="rect">
            <a:avLst/>
          </a:prstGeom>
        </p:spPr>
      </p:pic>
    </p:spTree>
    <p:extLst>
      <p:ext uri="{BB962C8B-B14F-4D97-AF65-F5344CB8AC3E}">
        <p14:creationId xmlns:p14="http://schemas.microsoft.com/office/powerpoint/2010/main" val="159753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1015663"/>
          </a:xfrm>
          <a:prstGeom prst="rect">
            <a:avLst/>
          </a:prstGeom>
        </p:spPr>
        <p:txBody>
          <a:bodyPr wrap="square">
            <a:spAutoFit/>
          </a:bodyPr>
          <a:lstStyle/>
          <a:p>
            <a:pPr algn="ct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Ontstaan</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FfF</a:t>
            </a:r>
            <a:endPar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3" name="Subtitle 2"/>
          <p:cNvSpPr>
            <a:spLocks noGrp="1"/>
          </p:cNvSpPr>
          <p:nvPr>
            <p:ph type="subTitle" idx="1"/>
          </p:nvPr>
        </p:nvSpPr>
        <p:spPr>
          <a:xfrm>
            <a:off x="107504" y="1297854"/>
            <a:ext cx="9036496" cy="3681722"/>
          </a:xfrm>
        </p:spPr>
        <p:txBody>
          <a:bodyPr>
            <a:normAutofit/>
          </a:bodyPr>
          <a:lstStyle/>
          <a:p>
            <a:pPr algn="l"/>
            <a:r>
              <a:rPr lang="nl-NL" sz="2000" b="1" dirty="0">
                <a:solidFill>
                  <a:schemeClr val="tx1"/>
                </a:solidFill>
              </a:rPr>
              <a:t>Brian Oldreive:</a:t>
            </a:r>
          </a:p>
          <a:p>
            <a:pPr marL="342900" indent="-342900" algn="l">
              <a:buFont typeface="Arial" panose="020B0604020202020204" pitchFamily="34" charset="0"/>
              <a:buChar char="•"/>
            </a:pPr>
            <a:r>
              <a:rPr lang="nl-NL" sz="2000" b="1" dirty="0">
                <a:solidFill>
                  <a:schemeClr val="tx1"/>
                </a:solidFill>
              </a:rPr>
              <a:t>Was tabak-boer </a:t>
            </a:r>
          </a:p>
          <a:p>
            <a:pPr marL="342900" indent="-342900" algn="l">
              <a:buFont typeface="Arial" panose="020B0604020202020204" pitchFamily="34" charset="0"/>
              <a:buChar char="•"/>
            </a:pPr>
            <a:r>
              <a:rPr lang="nl-NL" sz="2000" b="1" dirty="0">
                <a:solidFill>
                  <a:schemeClr val="tx1"/>
                </a:solidFill>
              </a:rPr>
              <a:t>Hij wordt christen</a:t>
            </a:r>
          </a:p>
          <a:p>
            <a:pPr marL="342900" indent="-342900" algn="l">
              <a:buFont typeface="Arial" panose="020B0604020202020204" pitchFamily="34" charset="0"/>
              <a:buChar char="•"/>
            </a:pPr>
            <a:r>
              <a:rPr lang="nl-NL" sz="2000" b="1" dirty="0">
                <a:solidFill>
                  <a:schemeClr val="tx1"/>
                </a:solidFill>
              </a:rPr>
              <a:t>Gaat voedsel verbouwen</a:t>
            </a:r>
          </a:p>
          <a:p>
            <a:pPr marL="342900" indent="-342900" algn="l">
              <a:buFont typeface="Arial" panose="020B0604020202020204" pitchFamily="34" charset="0"/>
              <a:buChar char="•"/>
            </a:pPr>
            <a:r>
              <a:rPr lang="nl-NL" sz="2000" b="1" dirty="0">
                <a:solidFill>
                  <a:schemeClr val="tx1"/>
                </a:solidFill>
              </a:rPr>
              <a:t>Keuze bank of God</a:t>
            </a:r>
          </a:p>
          <a:p>
            <a:pPr marL="342900" indent="-342900" algn="l">
              <a:buFont typeface="Arial" panose="020B0604020202020204" pitchFamily="34" charset="0"/>
              <a:buChar char="•"/>
            </a:pPr>
            <a:r>
              <a:rPr lang="nl-NL" sz="2000" b="1" dirty="0">
                <a:solidFill>
                  <a:schemeClr val="tx1"/>
                </a:solidFill>
              </a:rPr>
              <a:t>Hij verliest zijn boeren bedrijf</a:t>
            </a:r>
          </a:p>
          <a:p>
            <a:pPr marL="342900" indent="-342900" algn="l">
              <a:buFont typeface="Arial" panose="020B0604020202020204" pitchFamily="34" charset="0"/>
              <a:buChar char="•"/>
            </a:pPr>
            <a:r>
              <a:rPr lang="nl-NL" sz="2000" b="1" dirty="0">
                <a:solidFill>
                  <a:schemeClr val="tx1"/>
                </a:solidFill>
              </a:rPr>
              <a:t>Nieuwe start </a:t>
            </a:r>
          </a:p>
          <a:p>
            <a:pPr marL="342900" indent="-342900" algn="l">
              <a:buFont typeface="Arial" panose="020B0604020202020204" pitchFamily="34" charset="0"/>
              <a:buChar char="•"/>
            </a:pPr>
            <a:r>
              <a:rPr lang="nl-NL" sz="2000" b="1" dirty="0">
                <a:solidFill>
                  <a:schemeClr val="tx1"/>
                </a:solidFill>
              </a:rPr>
              <a:t>Zoekt God de Schepper</a:t>
            </a:r>
          </a:p>
          <a:p>
            <a:pPr marL="342900" indent="-342900" algn="l">
              <a:buFont typeface="Arial" panose="020B0604020202020204" pitchFamily="34" charset="0"/>
              <a:buChar char="•"/>
            </a:pPr>
            <a:r>
              <a:rPr lang="nl-NL" sz="2000" b="1" dirty="0">
                <a:solidFill>
                  <a:schemeClr val="tx1"/>
                </a:solidFill>
              </a:rPr>
              <a:t>Leert: Geven aan de grond </a:t>
            </a:r>
          </a:p>
          <a:p>
            <a:pPr algn="l"/>
            <a:r>
              <a:rPr lang="nl-NL" sz="1600" b="1" dirty="0"/>
              <a:t>	</a:t>
            </a:r>
            <a:endParaRPr lang="nl-NL" sz="2000" b="1" dirty="0"/>
          </a:p>
        </p:txBody>
      </p:sp>
      <p:pic>
        <p:nvPicPr>
          <p:cNvPr id="8" name="Picture 7"/>
          <p:cNvPicPr>
            <a:picLocks noChangeAspect="1"/>
          </p:cNvPicPr>
          <p:nvPr/>
        </p:nvPicPr>
        <p:blipFill>
          <a:blip r:embed="rId3"/>
          <a:stretch>
            <a:fillRect/>
          </a:stretch>
        </p:blipFill>
        <p:spPr>
          <a:xfrm>
            <a:off x="4139952" y="1335795"/>
            <a:ext cx="5004048" cy="3753036"/>
          </a:xfrm>
          <a:prstGeom prst="rect">
            <a:avLst/>
          </a:prstGeom>
        </p:spPr>
      </p:pic>
    </p:spTree>
    <p:extLst>
      <p:ext uri="{BB962C8B-B14F-4D97-AF65-F5344CB8AC3E}">
        <p14:creationId xmlns:p14="http://schemas.microsoft.com/office/powerpoint/2010/main" val="416890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0845" y="2507414"/>
            <a:ext cx="4245251" cy="2830168"/>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77" y="2507414"/>
            <a:ext cx="1529687" cy="282860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716016" y="2507414"/>
            <a:ext cx="1525693" cy="2828600"/>
          </a:xfrm>
          <a:prstGeom prst="rect">
            <a:avLst/>
          </a:prstGeom>
        </p:spPr>
      </p:pic>
      <p:pic>
        <p:nvPicPr>
          <p:cNvPr id="4" name="Picture 4"/>
          <p:cNvPicPr>
            <a:picLocks noChangeAspect="1"/>
          </p:cNvPicPr>
          <p:nvPr/>
        </p:nvPicPr>
        <p:blipFill>
          <a:blip r:embed="rId5" cstate="print"/>
          <a:stretch>
            <a:fillRect/>
          </a:stretch>
        </p:blipFill>
        <p:spPr>
          <a:xfrm>
            <a:off x="0" y="5088835"/>
            <a:ext cx="9150566" cy="1769165"/>
          </a:xfrm>
          <a:prstGeom prst="rect">
            <a:avLst/>
          </a:prstGeom>
        </p:spPr>
      </p:pic>
      <p:sp>
        <p:nvSpPr>
          <p:cNvPr id="5" name="Rectangle 6"/>
          <p:cNvSpPr/>
          <p:nvPr/>
        </p:nvSpPr>
        <p:spPr>
          <a:xfrm>
            <a:off x="0" y="158187"/>
            <a:ext cx="9144000" cy="1015663"/>
          </a:xfrm>
          <a:prstGeom prst="rect">
            <a:avLst/>
          </a:prstGeom>
        </p:spPr>
        <p:txBody>
          <a:bodyPr wrap="square">
            <a:spAutoFit/>
          </a:bodyPr>
          <a:lstStyle/>
          <a:p>
            <a:pPr algn="ct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Holistische</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benadering</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p>
        </p:txBody>
      </p:sp>
      <p:sp>
        <p:nvSpPr>
          <p:cNvPr id="3" name="Subtitle 2"/>
          <p:cNvSpPr>
            <a:spLocks noGrp="1"/>
          </p:cNvSpPr>
          <p:nvPr>
            <p:ph type="subTitle" idx="1"/>
          </p:nvPr>
        </p:nvSpPr>
        <p:spPr>
          <a:xfrm>
            <a:off x="6185350" y="2401472"/>
            <a:ext cx="2876970" cy="2793794"/>
          </a:xfrm>
        </p:spPr>
        <p:txBody>
          <a:bodyPr>
            <a:normAutofit/>
          </a:bodyPr>
          <a:lstStyle/>
          <a:p>
            <a:pPr algn="l"/>
            <a:r>
              <a:rPr lang="nl-NL" sz="2000" b="1" dirty="0"/>
              <a:t>Bekijk het probleem in zijn context, want…</a:t>
            </a:r>
          </a:p>
          <a:p>
            <a:pPr marL="342900" indent="-342900" algn="l">
              <a:buFont typeface="Arial" panose="020B0604020202020204" pitchFamily="34" charset="0"/>
              <a:buChar char="•"/>
            </a:pPr>
            <a:r>
              <a:rPr lang="nl-NL" sz="2000" b="1" dirty="0"/>
              <a:t>Een probleem gaat dieper dan het lijkt</a:t>
            </a:r>
          </a:p>
          <a:p>
            <a:pPr marL="342900" indent="-342900" algn="l">
              <a:buFont typeface="Arial" panose="020B0604020202020204" pitchFamily="34" charset="0"/>
              <a:buChar char="•"/>
            </a:pPr>
            <a:r>
              <a:rPr lang="nl-NL" sz="2000" b="1" dirty="0"/>
              <a:t>Vraag door om te begrijpen hoe het leeft voor de mensen</a:t>
            </a:r>
          </a:p>
        </p:txBody>
      </p:sp>
      <p:sp>
        <p:nvSpPr>
          <p:cNvPr id="6" name="Thought Bubble: Cloud 5"/>
          <p:cNvSpPr/>
          <p:nvPr/>
        </p:nvSpPr>
        <p:spPr>
          <a:xfrm>
            <a:off x="865851" y="1597529"/>
            <a:ext cx="4146631" cy="1132793"/>
          </a:xfrm>
          <a:prstGeom prst="cloudCallout">
            <a:avLst>
              <a:gd name="adj1" fmla="val -40511"/>
              <a:gd name="adj2" fmla="val 4123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350" dirty="0"/>
              <a:t>@ Relaties met buren en familie</a:t>
            </a:r>
          </a:p>
          <a:p>
            <a:r>
              <a:rPr lang="nl-NL" sz="1350" dirty="0"/>
              <a:t>@ Gebrek aan geld</a:t>
            </a:r>
          </a:p>
          <a:p>
            <a:r>
              <a:rPr lang="nl-NL" sz="1350" dirty="0"/>
              <a:t>@ Onvoldoende voedsel</a:t>
            </a:r>
          </a:p>
        </p:txBody>
      </p:sp>
      <p:sp>
        <p:nvSpPr>
          <p:cNvPr id="7" name="Thought Bubble: Cloud 6"/>
          <p:cNvSpPr/>
          <p:nvPr/>
        </p:nvSpPr>
        <p:spPr>
          <a:xfrm>
            <a:off x="3665956" y="1704764"/>
            <a:ext cx="2753739" cy="1202636"/>
          </a:xfrm>
          <a:prstGeom prst="cloudCallout">
            <a:avLst>
              <a:gd name="adj1" fmla="val 3064"/>
              <a:gd name="adj2" fmla="val 67445"/>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350" dirty="0"/>
              <a:t>@ Geloofsvragen</a:t>
            </a:r>
          </a:p>
          <a:p>
            <a:r>
              <a:rPr lang="nl-NL" sz="1350" dirty="0"/>
              <a:t>@ Culturele tradities</a:t>
            </a:r>
          </a:p>
          <a:p>
            <a:r>
              <a:rPr lang="nl-NL" sz="1350" dirty="0"/>
              <a:t>@ Witchcraft en  </a:t>
            </a:r>
            <a:br>
              <a:rPr lang="nl-NL" sz="1350" dirty="0"/>
            </a:br>
            <a:r>
              <a:rPr lang="nl-NL" sz="1350" dirty="0"/>
              <a:t>     voorouders</a:t>
            </a:r>
          </a:p>
        </p:txBody>
      </p:sp>
    </p:spTree>
    <p:extLst>
      <p:ext uri="{BB962C8B-B14F-4D97-AF65-F5344CB8AC3E}">
        <p14:creationId xmlns:p14="http://schemas.microsoft.com/office/powerpoint/2010/main" val="10062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12970"/>
            <a:ext cx="5973443" cy="3982296"/>
          </a:xfrm>
          <a:prstGeom prst="rect">
            <a:avLst/>
          </a:prstGeom>
        </p:spPr>
      </p:pic>
      <p:pic>
        <p:nvPicPr>
          <p:cNvPr id="4" name="Picture 4"/>
          <p:cNvPicPr>
            <a:picLocks noChangeAspect="1"/>
          </p:cNvPicPr>
          <p:nvPr/>
        </p:nvPicPr>
        <p:blipFill>
          <a:blip r:embed="rId3" cstate="print"/>
          <a:stretch>
            <a:fillRect/>
          </a:stretch>
        </p:blipFill>
        <p:spPr>
          <a:xfrm>
            <a:off x="0" y="5088835"/>
            <a:ext cx="9150566" cy="1769165"/>
          </a:xfrm>
          <a:prstGeom prst="rect">
            <a:avLst/>
          </a:prstGeom>
        </p:spPr>
      </p:pic>
      <p:sp>
        <p:nvSpPr>
          <p:cNvPr id="5" name="Rectangle 6"/>
          <p:cNvSpPr/>
          <p:nvPr/>
        </p:nvSpPr>
        <p:spPr>
          <a:xfrm>
            <a:off x="0" y="158187"/>
            <a:ext cx="9144000" cy="1015663"/>
          </a:xfrm>
          <a:prstGeom prst="rect">
            <a:avLst/>
          </a:prstGeom>
        </p:spPr>
        <p:txBody>
          <a:bodyPr wrap="square">
            <a:spAutoFit/>
          </a:bodyPr>
          <a:lstStyle/>
          <a:p>
            <a:pPr algn="ct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Holistische</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benadering</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p>
        </p:txBody>
      </p:sp>
      <p:sp>
        <p:nvSpPr>
          <p:cNvPr id="3" name="Subtitle 2"/>
          <p:cNvSpPr>
            <a:spLocks noGrp="1"/>
          </p:cNvSpPr>
          <p:nvPr>
            <p:ph type="subTitle" idx="1"/>
          </p:nvPr>
        </p:nvSpPr>
        <p:spPr>
          <a:xfrm>
            <a:off x="6299355" y="1124744"/>
            <a:ext cx="2737141" cy="3966620"/>
          </a:xfrm>
        </p:spPr>
        <p:txBody>
          <a:bodyPr>
            <a:normAutofit/>
          </a:bodyPr>
          <a:lstStyle/>
          <a:p>
            <a:pPr algn="l"/>
            <a:r>
              <a:rPr lang="nl-NL" sz="2000" b="1" dirty="0"/>
              <a:t>Bekijk het probleem in zijn context, want…</a:t>
            </a:r>
          </a:p>
          <a:p>
            <a:pPr marL="342900" indent="-342900" algn="l">
              <a:buFont typeface="Arial" panose="020B0604020202020204" pitchFamily="34" charset="0"/>
              <a:buChar char="•"/>
            </a:pPr>
            <a:r>
              <a:rPr lang="nl-NL" sz="2000" b="1" dirty="0"/>
              <a:t>Een probleem staat niet op zich zelf</a:t>
            </a:r>
          </a:p>
          <a:p>
            <a:pPr marL="342900" indent="-342900" algn="l">
              <a:buFont typeface="Arial" panose="020B0604020202020204" pitchFamily="34" charset="0"/>
              <a:buChar char="•"/>
            </a:pPr>
            <a:r>
              <a:rPr lang="nl-NL" sz="2000" b="1" dirty="0"/>
              <a:t>Complexiteit van verweven factoren </a:t>
            </a:r>
          </a:p>
          <a:p>
            <a:pPr marL="342900" indent="-342900" algn="l">
              <a:buFont typeface="Arial" panose="020B0604020202020204" pitchFamily="34" charset="0"/>
              <a:buChar char="•"/>
            </a:pPr>
            <a:r>
              <a:rPr lang="nl-NL" sz="2000" b="1" dirty="0"/>
              <a:t>Onze logica is niet hun logica</a:t>
            </a:r>
          </a:p>
        </p:txBody>
      </p:sp>
      <p:sp>
        <p:nvSpPr>
          <p:cNvPr id="11" name="Callout: Line 10"/>
          <p:cNvSpPr/>
          <p:nvPr/>
        </p:nvSpPr>
        <p:spPr>
          <a:xfrm>
            <a:off x="4024582" y="1192067"/>
            <a:ext cx="2275610" cy="962178"/>
          </a:xfrm>
          <a:prstGeom prst="borderCallout1">
            <a:avLst>
              <a:gd name="adj1" fmla="val 97585"/>
              <a:gd name="adj2" fmla="val 343"/>
              <a:gd name="adj3" fmla="val 255993"/>
              <a:gd name="adj4" fmla="val -33693"/>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u="sng" dirty="0"/>
              <a:t>Materiële factoren</a:t>
            </a:r>
          </a:p>
          <a:p>
            <a:pPr algn="ctr"/>
            <a:r>
              <a:rPr lang="nl-NL" sz="1350" dirty="0"/>
              <a:t>Aanwezigheid van</a:t>
            </a:r>
            <a:br>
              <a:rPr lang="nl-NL" sz="1350" dirty="0"/>
            </a:br>
            <a:r>
              <a:rPr lang="nl-NL" sz="1350" dirty="0"/>
              <a:t>voedsel  en bezit</a:t>
            </a:r>
          </a:p>
        </p:txBody>
      </p:sp>
      <p:sp>
        <p:nvSpPr>
          <p:cNvPr id="12" name="Callout: Line 11"/>
          <p:cNvSpPr/>
          <p:nvPr/>
        </p:nvSpPr>
        <p:spPr>
          <a:xfrm>
            <a:off x="4024582" y="2500502"/>
            <a:ext cx="2275610" cy="962178"/>
          </a:xfrm>
          <a:prstGeom prst="borderCallout1">
            <a:avLst>
              <a:gd name="adj1" fmla="val 99745"/>
              <a:gd name="adj2" fmla="val -1027"/>
              <a:gd name="adj3" fmla="val 101632"/>
              <a:gd name="adj4" fmla="val -11230"/>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u="sng" dirty="0"/>
              <a:t>Economische factoren</a:t>
            </a:r>
          </a:p>
          <a:p>
            <a:pPr algn="ctr"/>
            <a:r>
              <a:rPr lang="nl-NL" sz="1350" dirty="0"/>
              <a:t>Geld en inkomenszekerheid</a:t>
            </a:r>
          </a:p>
        </p:txBody>
      </p:sp>
      <p:sp>
        <p:nvSpPr>
          <p:cNvPr id="13" name="Callout: Line 12"/>
          <p:cNvSpPr/>
          <p:nvPr/>
        </p:nvSpPr>
        <p:spPr>
          <a:xfrm>
            <a:off x="-837" y="1172846"/>
            <a:ext cx="2275610" cy="962178"/>
          </a:xfrm>
          <a:prstGeom prst="borderCallout1">
            <a:avLst>
              <a:gd name="adj1" fmla="val 98665"/>
              <a:gd name="adj2" fmla="val 99886"/>
              <a:gd name="adj3" fmla="val 249826"/>
              <a:gd name="adj4" fmla="val 111409"/>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u="sng" dirty="0"/>
              <a:t>Sociale factoren </a:t>
            </a:r>
          </a:p>
          <a:p>
            <a:pPr algn="ctr"/>
            <a:r>
              <a:rPr lang="nl-NL" sz="1350" dirty="0"/>
              <a:t>Invloed van relaties</a:t>
            </a:r>
          </a:p>
          <a:p>
            <a:pPr algn="ctr"/>
            <a:r>
              <a:rPr lang="nl-NL" sz="1350" dirty="0"/>
              <a:t>Druk van community</a:t>
            </a:r>
          </a:p>
        </p:txBody>
      </p:sp>
      <p:sp>
        <p:nvSpPr>
          <p:cNvPr id="14" name="Callout: Line 13"/>
          <p:cNvSpPr/>
          <p:nvPr/>
        </p:nvSpPr>
        <p:spPr>
          <a:xfrm>
            <a:off x="-837" y="2485621"/>
            <a:ext cx="2275610" cy="962178"/>
          </a:xfrm>
          <a:prstGeom prst="borderCallout1">
            <a:avLst>
              <a:gd name="adj1" fmla="val 98665"/>
              <a:gd name="adj2" fmla="val 99886"/>
              <a:gd name="adj3" fmla="val 108563"/>
              <a:gd name="adj4" fmla="val 105311"/>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u="sng" dirty="0"/>
              <a:t>Culturele factoren</a:t>
            </a:r>
          </a:p>
          <a:p>
            <a:pPr algn="ctr"/>
            <a:r>
              <a:rPr lang="nl-NL" sz="1350" dirty="0"/>
              <a:t>Tradities, wereldbeeld</a:t>
            </a:r>
          </a:p>
        </p:txBody>
      </p:sp>
      <p:sp>
        <p:nvSpPr>
          <p:cNvPr id="15" name="Callout: Line 14"/>
          <p:cNvSpPr/>
          <p:nvPr/>
        </p:nvSpPr>
        <p:spPr>
          <a:xfrm>
            <a:off x="-837" y="3798395"/>
            <a:ext cx="2275610" cy="962178"/>
          </a:xfrm>
          <a:prstGeom prst="borderCallout1">
            <a:avLst>
              <a:gd name="adj1" fmla="val 98665"/>
              <a:gd name="adj2" fmla="val 99886"/>
              <a:gd name="adj3" fmla="val 9174"/>
              <a:gd name="adj4" fmla="val 125667"/>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u="sng" dirty="0"/>
              <a:t>Religieuze factoren</a:t>
            </a:r>
          </a:p>
          <a:p>
            <a:pPr algn="ctr"/>
            <a:r>
              <a:rPr lang="nl-NL" sz="1350" dirty="0"/>
              <a:t>Geloof, geestenwereld</a:t>
            </a:r>
          </a:p>
        </p:txBody>
      </p:sp>
      <p:sp>
        <p:nvSpPr>
          <p:cNvPr id="16" name="Callout: Line 15"/>
          <p:cNvSpPr/>
          <p:nvPr/>
        </p:nvSpPr>
        <p:spPr>
          <a:xfrm>
            <a:off x="4024582" y="3786447"/>
            <a:ext cx="2275610" cy="962178"/>
          </a:xfrm>
          <a:prstGeom prst="borderCallout1">
            <a:avLst>
              <a:gd name="adj1" fmla="val 97585"/>
              <a:gd name="adj2" fmla="val 343"/>
              <a:gd name="adj3" fmla="val -16848"/>
              <a:gd name="adj4" fmla="val -23323"/>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u="sng" dirty="0"/>
              <a:t>Technische factoren</a:t>
            </a:r>
          </a:p>
          <a:p>
            <a:pPr algn="ctr"/>
            <a:r>
              <a:rPr lang="nl-NL" sz="1350" dirty="0"/>
              <a:t>Aanwezige kennis en vaardigheden</a:t>
            </a:r>
          </a:p>
        </p:txBody>
      </p:sp>
    </p:spTree>
    <p:extLst>
      <p:ext uri="{BB962C8B-B14F-4D97-AF65-F5344CB8AC3E}">
        <p14:creationId xmlns:p14="http://schemas.microsoft.com/office/powerpoint/2010/main" val="16073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58187"/>
            <a:ext cx="9144000" cy="1015663"/>
          </a:xfrm>
          <a:prstGeom prst="rect">
            <a:avLst/>
          </a:prstGeom>
        </p:spPr>
        <p:txBody>
          <a:bodyPr wrap="square">
            <a:spAutoFit/>
          </a:bodyPr>
          <a:lstStyle/>
          <a:p>
            <a:pPr algn="ct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Holistische</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benadering</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p>
        </p:txBody>
      </p:sp>
      <p:pic>
        <p:nvPicPr>
          <p:cNvPr id="17" name="Content Placeholder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521" y="1212755"/>
            <a:ext cx="2982191" cy="3876080"/>
          </a:xfrm>
          <a:prstGeom prst="rect">
            <a:avLst/>
          </a:prstGeom>
        </p:spPr>
      </p:pic>
      <p:sp>
        <p:nvSpPr>
          <p:cNvPr id="18" name="TextBox 17"/>
          <p:cNvSpPr txBox="1"/>
          <p:nvPr/>
        </p:nvSpPr>
        <p:spPr>
          <a:xfrm>
            <a:off x="3004712" y="1173850"/>
            <a:ext cx="6247808" cy="4708981"/>
          </a:xfrm>
          <a:prstGeom prst="rect">
            <a:avLst/>
          </a:prstGeom>
          <a:noFill/>
        </p:spPr>
        <p:txBody>
          <a:bodyPr wrap="square" rtlCol="0">
            <a:spAutoFit/>
          </a:bodyPr>
          <a:lstStyle/>
          <a:p>
            <a:r>
              <a:rPr lang="nl-NL" sz="2800" b="1" u="sng" dirty="0"/>
              <a:t>Problem tree</a:t>
            </a:r>
          </a:p>
          <a:p>
            <a:r>
              <a:rPr lang="nl-NL" dirty="0"/>
              <a:t>Vraag </a:t>
            </a:r>
            <a:r>
              <a:rPr lang="nl-NL" sz="2800" b="1" dirty="0"/>
              <a:t>waarom? </a:t>
            </a:r>
            <a:r>
              <a:rPr lang="nl-NL" dirty="0"/>
              <a:t>om dieper tot de </a:t>
            </a:r>
            <a:r>
              <a:rPr lang="nl-NL" sz="2800" b="1" dirty="0"/>
              <a:t>wortels </a:t>
            </a:r>
            <a:r>
              <a:rPr lang="nl-NL" dirty="0"/>
              <a:t>van het probleem te komen…</a:t>
            </a:r>
          </a:p>
          <a:p>
            <a:endParaRPr lang="nl-NL" dirty="0"/>
          </a:p>
          <a:p>
            <a:r>
              <a:rPr lang="nl-NL" sz="2800" b="1" dirty="0"/>
              <a:t>Probleem: Honger </a:t>
            </a:r>
            <a:r>
              <a:rPr lang="nl-NL" dirty="0"/>
              <a:t>(Vraag: ‘Waarom?’)</a:t>
            </a:r>
            <a:endParaRPr lang="nl-NL" sz="2800" dirty="0"/>
          </a:p>
          <a:p>
            <a:pPr marL="214313" indent="-214313">
              <a:buFont typeface="Wingdings" panose="05000000000000000000" pitchFamily="2" charset="2"/>
              <a:buChar char="ü"/>
            </a:pPr>
            <a:r>
              <a:rPr lang="nl-NL" dirty="0"/>
              <a:t>Niet genoeg geoogst (Waarom?)</a:t>
            </a:r>
          </a:p>
          <a:p>
            <a:pPr marL="214313" indent="-214313">
              <a:buFont typeface="Wingdings" panose="05000000000000000000" pitchFamily="2" charset="2"/>
              <a:buChar char="ü"/>
            </a:pPr>
            <a:r>
              <a:rPr lang="nl-NL" dirty="0"/>
              <a:t>Bodem is onvruchtbaar (Waarom?)</a:t>
            </a:r>
          </a:p>
          <a:p>
            <a:pPr marL="214313" indent="-214313">
              <a:buFont typeface="Wingdings" panose="05000000000000000000" pitchFamily="2" charset="2"/>
              <a:buChar char="ü"/>
            </a:pPr>
            <a:r>
              <a:rPr lang="nl-NL" dirty="0"/>
              <a:t>Ik heb kunstmest nodig (Waarom?)</a:t>
            </a:r>
          </a:p>
          <a:p>
            <a:pPr marL="214313" indent="-214313">
              <a:buFont typeface="Wingdings" panose="05000000000000000000" pitchFamily="2" charset="2"/>
              <a:buChar char="ü"/>
            </a:pPr>
            <a:r>
              <a:rPr lang="nl-NL" dirty="0"/>
              <a:t>Ik wil niet anders zijn dan mijn buurman (Waarom?)</a:t>
            </a:r>
          </a:p>
          <a:p>
            <a:pPr marL="214313" indent="-214313">
              <a:buFont typeface="Wingdings" panose="05000000000000000000" pitchFamily="2" charset="2"/>
              <a:buChar char="ü"/>
            </a:pPr>
            <a:r>
              <a:rPr lang="nl-NL" dirty="0"/>
              <a:t>Ze kunnen jaloers zijn of een vloek uitspreken (Waarom?) </a:t>
            </a:r>
          </a:p>
          <a:p>
            <a:pPr marL="214313" indent="-214313">
              <a:buFont typeface="Wingdings" panose="05000000000000000000" pitchFamily="2" charset="2"/>
              <a:buChar char="ü"/>
            </a:pPr>
            <a:r>
              <a:rPr lang="nl-NL" dirty="0"/>
              <a:t>Niet respectvol om tegen tradities in te gaan (Waarom?)</a:t>
            </a:r>
          </a:p>
          <a:p>
            <a:pPr marL="214313" indent="-214313">
              <a:buFont typeface="Wingdings" panose="05000000000000000000" pitchFamily="2" charset="2"/>
              <a:buChar char="ü"/>
            </a:pPr>
            <a:r>
              <a:rPr lang="nl-NL" dirty="0"/>
              <a:t>Het maakt de geesten boos</a:t>
            </a:r>
          </a:p>
          <a:p>
            <a:endParaRPr lang="nl-NL" sz="1350" dirty="0"/>
          </a:p>
          <a:p>
            <a:endParaRPr lang="nl-NL" sz="1350" dirty="0"/>
          </a:p>
          <a:p>
            <a:endParaRPr lang="nl-NL" sz="1350" dirty="0"/>
          </a:p>
          <a:p>
            <a:endParaRPr lang="nl-NL" sz="1350" dirty="0"/>
          </a:p>
        </p:txBody>
      </p:sp>
    </p:spTree>
    <p:extLst>
      <p:ext uri="{BB962C8B-B14F-4D97-AF65-F5344CB8AC3E}">
        <p14:creationId xmlns:p14="http://schemas.microsoft.com/office/powerpoint/2010/main" val="15229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58187"/>
            <a:ext cx="9144000" cy="1015663"/>
          </a:xfrm>
          <a:prstGeom prst="rect">
            <a:avLst/>
          </a:prstGeom>
        </p:spPr>
        <p:txBody>
          <a:bodyPr wrap="square">
            <a:spAutoFit/>
          </a:bodyPr>
          <a:lstStyle/>
          <a:p>
            <a:pPr algn="ct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Holistische</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benadering</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p>
        </p:txBody>
      </p:sp>
      <p:sp>
        <p:nvSpPr>
          <p:cNvPr id="3" name="Subtitle 2"/>
          <p:cNvSpPr>
            <a:spLocks noGrp="1"/>
          </p:cNvSpPr>
          <p:nvPr>
            <p:ph type="subTitle" idx="1"/>
          </p:nvPr>
        </p:nvSpPr>
        <p:spPr>
          <a:xfrm>
            <a:off x="899592" y="1249510"/>
            <a:ext cx="7666577" cy="3651763"/>
          </a:xfrm>
        </p:spPr>
        <p:txBody>
          <a:bodyPr>
            <a:normAutofit lnSpcReduction="10000"/>
          </a:bodyPr>
          <a:lstStyle/>
          <a:p>
            <a:pPr algn="l"/>
            <a:r>
              <a:rPr lang="nl-NL" sz="2400" b="1" dirty="0">
                <a:solidFill>
                  <a:schemeClr val="tx1"/>
                </a:solidFill>
              </a:rPr>
              <a:t>Hoe werken we eraan?</a:t>
            </a:r>
          </a:p>
          <a:p>
            <a:pPr marL="342900" indent="-342900" algn="l">
              <a:buFont typeface="Arial" panose="020B0604020202020204" pitchFamily="34" charset="0"/>
              <a:buChar char="•"/>
            </a:pPr>
            <a:r>
              <a:rPr lang="nl-NL" sz="2400" dirty="0">
                <a:solidFill>
                  <a:schemeClr val="tx1"/>
                </a:solidFill>
              </a:rPr>
              <a:t>Begeleiding en bemoediging </a:t>
            </a:r>
            <a:br>
              <a:rPr lang="nl-NL" sz="2400" dirty="0">
                <a:solidFill>
                  <a:schemeClr val="tx1"/>
                </a:solidFill>
              </a:rPr>
            </a:br>
            <a:r>
              <a:rPr lang="nl-NL" sz="2400" dirty="0">
                <a:solidFill>
                  <a:schemeClr val="tx1"/>
                </a:solidFill>
              </a:rPr>
              <a:t>door training, groepssamenkomsten</a:t>
            </a:r>
            <a:br>
              <a:rPr lang="nl-NL" sz="2400" dirty="0">
                <a:solidFill>
                  <a:schemeClr val="tx1"/>
                </a:solidFill>
              </a:rPr>
            </a:br>
            <a:r>
              <a:rPr lang="nl-NL" sz="2400" dirty="0">
                <a:solidFill>
                  <a:schemeClr val="tx1"/>
                </a:solidFill>
              </a:rPr>
              <a:t>en huisbezoeken</a:t>
            </a:r>
          </a:p>
          <a:p>
            <a:pPr marL="342900" indent="-342900" algn="l">
              <a:buFont typeface="Arial" panose="020B0604020202020204" pitchFamily="34" charset="0"/>
              <a:buChar char="•"/>
            </a:pPr>
            <a:r>
              <a:rPr lang="nl-NL" sz="2400" dirty="0">
                <a:solidFill>
                  <a:schemeClr val="tx1"/>
                </a:solidFill>
              </a:rPr>
              <a:t>Long-term commitment</a:t>
            </a:r>
          </a:p>
          <a:p>
            <a:pPr marL="342900" indent="-342900" algn="l">
              <a:buFont typeface="Arial" panose="020B0604020202020204" pitchFamily="34" charset="0"/>
              <a:buChar char="•"/>
            </a:pPr>
            <a:r>
              <a:rPr lang="nl-NL" sz="2400" dirty="0">
                <a:solidFill>
                  <a:schemeClr val="tx1"/>
                </a:solidFill>
              </a:rPr>
              <a:t>We gebruiken wat er is; starten met</a:t>
            </a:r>
            <a:br>
              <a:rPr lang="nl-NL" sz="2400" dirty="0">
                <a:solidFill>
                  <a:schemeClr val="tx1"/>
                </a:solidFill>
              </a:rPr>
            </a:br>
            <a:r>
              <a:rPr lang="nl-NL" sz="2400" dirty="0">
                <a:solidFill>
                  <a:schemeClr val="tx1"/>
                </a:solidFill>
              </a:rPr>
              <a:t>wat mensen al hebben of kunnen</a:t>
            </a:r>
          </a:p>
          <a:p>
            <a:pPr marL="342900" indent="-342900" algn="l">
              <a:buFont typeface="Arial" panose="020B0604020202020204" pitchFamily="34" charset="0"/>
              <a:buChar char="•"/>
            </a:pPr>
            <a:r>
              <a:rPr lang="nl-NL" sz="2400" dirty="0">
                <a:solidFill>
                  <a:schemeClr val="tx1"/>
                </a:solidFill>
              </a:rPr>
              <a:t>We lossen een probleem niet </a:t>
            </a:r>
            <a:r>
              <a:rPr lang="nl-NL" sz="2400" b="1" i="1" dirty="0">
                <a:solidFill>
                  <a:schemeClr val="tx1"/>
                </a:solidFill>
              </a:rPr>
              <a:t>voor</a:t>
            </a:r>
            <a:r>
              <a:rPr lang="nl-NL" sz="2400" dirty="0">
                <a:solidFill>
                  <a:schemeClr val="tx1"/>
                </a:solidFill>
              </a:rPr>
              <a:t> </a:t>
            </a:r>
            <a:br>
              <a:rPr lang="nl-NL" sz="2400" dirty="0">
                <a:solidFill>
                  <a:schemeClr val="tx1"/>
                </a:solidFill>
              </a:rPr>
            </a:br>
            <a:r>
              <a:rPr lang="nl-NL" sz="2400" dirty="0">
                <a:solidFill>
                  <a:schemeClr val="tx1"/>
                </a:solidFill>
              </a:rPr>
              <a:t>maar </a:t>
            </a:r>
            <a:r>
              <a:rPr lang="nl-NL" sz="2400" b="1" i="1" dirty="0">
                <a:solidFill>
                  <a:schemeClr val="tx1"/>
                </a:solidFill>
              </a:rPr>
              <a:t>met</a:t>
            </a:r>
            <a:r>
              <a:rPr lang="nl-NL" sz="2400" i="1" dirty="0">
                <a:solidFill>
                  <a:schemeClr val="tx1"/>
                </a:solidFill>
              </a:rPr>
              <a:t> </a:t>
            </a:r>
            <a:r>
              <a:rPr lang="nl-NL" sz="2400" dirty="0">
                <a:solidFill>
                  <a:schemeClr val="tx1"/>
                </a:solidFill>
              </a:rPr>
              <a:t>hen op</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1578" y="1249510"/>
            <a:ext cx="3282422" cy="2129502"/>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47184" y="3356992"/>
            <a:ext cx="3299037" cy="1740094"/>
          </a:xfrm>
          <a:prstGeom prst="rect">
            <a:avLst/>
          </a:prstGeom>
        </p:spPr>
      </p:pic>
    </p:spTree>
    <p:extLst>
      <p:ext uri="{BB962C8B-B14F-4D97-AF65-F5344CB8AC3E}">
        <p14:creationId xmlns:p14="http://schemas.microsoft.com/office/powerpoint/2010/main" val="425642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stretch>
            <a:fillRect/>
          </a:stretch>
        </p:blipFill>
        <p:spPr>
          <a:xfrm>
            <a:off x="0" y="5088835"/>
            <a:ext cx="9150566" cy="1769165"/>
          </a:xfrm>
          <a:prstGeom prst="rect">
            <a:avLst/>
          </a:prstGeom>
        </p:spPr>
      </p:pic>
      <p:sp>
        <p:nvSpPr>
          <p:cNvPr id="5" name="Rectangle 6"/>
          <p:cNvSpPr/>
          <p:nvPr/>
        </p:nvSpPr>
        <p:spPr>
          <a:xfrm>
            <a:off x="0" y="172936"/>
            <a:ext cx="9144000" cy="1015663"/>
          </a:xfrm>
          <a:prstGeom prst="rect">
            <a:avLst/>
          </a:prstGeom>
        </p:spPr>
        <p:txBody>
          <a:bodyPr wrap="square">
            <a:spAutoFit/>
          </a:bodyPr>
          <a:lstStyle/>
          <a:p>
            <a:pPr algn="ct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Managementprincipes</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p>
        </p:txBody>
      </p:sp>
      <p:sp>
        <p:nvSpPr>
          <p:cNvPr id="3" name="Subtitle 2"/>
          <p:cNvSpPr>
            <a:spLocks noGrp="1"/>
          </p:cNvSpPr>
          <p:nvPr>
            <p:ph type="subTitle" idx="1"/>
          </p:nvPr>
        </p:nvSpPr>
        <p:spPr>
          <a:xfrm>
            <a:off x="107504" y="1188599"/>
            <a:ext cx="9036496" cy="3681722"/>
          </a:xfrm>
        </p:spPr>
        <p:txBody>
          <a:bodyPr>
            <a:normAutofit/>
          </a:bodyPr>
          <a:lstStyle/>
          <a:p>
            <a:pPr algn="l"/>
            <a:r>
              <a:rPr lang="nl-NL" sz="2000" b="1" dirty="0"/>
              <a:t>	</a:t>
            </a:r>
            <a:endParaRPr lang="nl-NL" sz="2800" b="1" dirty="0"/>
          </a:p>
        </p:txBody>
      </p:sp>
      <p:graphicFrame>
        <p:nvGraphicFramePr>
          <p:cNvPr id="2" name="Table 1"/>
          <p:cNvGraphicFramePr>
            <a:graphicFrameLocks noGrp="1"/>
          </p:cNvGraphicFramePr>
          <p:nvPr>
            <p:extLst>
              <p:ext uri="{D42A27DB-BD31-4B8C-83A1-F6EECF244321}">
                <p14:modId xmlns:p14="http://schemas.microsoft.com/office/powerpoint/2010/main" val="1114734103"/>
              </p:ext>
            </p:extLst>
          </p:nvPr>
        </p:nvGraphicFramePr>
        <p:xfrm>
          <a:off x="107504" y="1260608"/>
          <a:ext cx="8928993" cy="3752568"/>
        </p:xfrm>
        <a:graphic>
          <a:graphicData uri="http://schemas.openxmlformats.org/drawingml/2006/table">
            <a:tbl>
              <a:tblPr firstRow="1" firstCol="1" bandRow="1">
                <a:tableStyleId>{5C22544A-7EE6-4342-B048-85BDC9FD1C3A}</a:tableStyleId>
              </a:tblPr>
              <a:tblGrid>
                <a:gridCol w="2975673">
                  <a:extLst>
                    <a:ext uri="{9D8B030D-6E8A-4147-A177-3AD203B41FA5}">
                      <a16:colId xmlns:a16="http://schemas.microsoft.com/office/drawing/2014/main" val="1979015836"/>
                    </a:ext>
                  </a:extLst>
                </a:gridCol>
                <a:gridCol w="2976660">
                  <a:extLst>
                    <a:ext uri="{9D8B030D-6E8A-4147-A177-3AD203B41FA5}">
                      <a16:colId xmlns:a16="http://schemas.microsoft.com/office/drawing/2014/main" val="2519160263"/>
                    </a:ext>
                  </a:extLst>
                </a:gridCol>
                <a:gridCol w="2976660">
                  <a:extLst>
                    <a:ext uri="{9D8B030D-6E8A-4147-A177-3AD203B41FA5}">
                      <a16:colId xmlns:a16="http://schemas.microsoft.com/office/drawing/2014/main" val="852282510"/>
                    </a:ext>
                  </a:extLst>
                </a:gridCol>
              </a:tblGrid>
              <a:tr h="1125771">
                <a:tc>
                  <a:txBody>
                    <a:bodyPr/>
                    <a:lstStyle/>
                    <a:p>
                      <a:pPr>
                        <a:spcAft>
                          <a:spcPts val="0"/>
                        </a:spcAft>
                      </a:pPr>
                      <a:r>
                        <a:rPr lang="nl-NL" sz="2400" b="1" dirty="0">
                          <a:solidFill>
                            <a:schemeClr val="tx1"/>
                          </a:solidFill>
                          <a:effectLst/>
                        </a:rPr>
                        <a:t>On time</a:t>
                      </a:r>
                      <a:endParaRPr lang="nl-NL"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spcAft>
                          <a:spcPts val="0"/>
                        </a:spcAft>
                      </a:pPr>
                      <a:r>
                        <a:rPr lang="nl-NL" sz="1800" dirty="0">
                          <a:solidFill>
                            <a:schemeClr val="tx1"/>
                          </a:solidFill>
                          <a:effectLst/>
                        </a:rPr>
                        <a:t>God geeft de seizoenen</a:t>
                      </a:r>
                    </a:p>
                    <a:p>
                      <a:pPr>
                        <a:spcAft>
                          <a:spcPts val="0"/>
                        </a:spcAft>
                      </a:pPr>
                      <a:r>
                        <a:rPr lang="nl-NL" sz="1800" dirty="0">
                          <a:solidFill>
                            <a:schemeClr val="tx1"/>
                          </a:solidFill>
                          <a:effectLst/>
                        </a:rPr>
                        <a:t>God geeft ons tijd</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spcAft>
                          <a:spcPts val="0"/>
                        </a:spcAft>
                      </a:pPr>
                      <a:r>
                        <a:rPr lang="nl-NL" sz="1800" dirty="0">
                          <a:solidFill>
                            <a:schemeClr val="tx1"/>
                          </a:solidFill>
                          <a:effectLst/>
                        </a:rPr>
                        <a:t>Zaaitijd (langste dag)</a:t>
                      </a:r>
                    </a:p>
                    <a:p>
                      <a:pPr>
                        <a:spcAft>
                          <a:spcPts val="0"/>
                        </a:spcAft>
                      </a:pPr>
                      <a:r>
                        <a:rPr lang="nl-NL" sz="1800" dirty="0">
                          <a:solidFill>
                            <a:schemeClr val="tx1"/>
                          </a:solidFill>
                          <a:effectLst/>
                        </a:rPr>
                        <a:t>Werktijd (dagindeling, prioriteiten)</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2566809067"/>
                  </a:ext>
                </a:extLst>
              </a:tr>
              <a:tr h="750513">
                <a:tc>
                  <a:txBody>
                    <a:bodyPr/>
                    <a:lstStyle/>
                    <a:p>
                      <a:pPr>
                        <a:spcAft>
                          <a:spcPts val="0"/>
                        </a:spcAft>
                      </a:pPr>
                      <a:r>
                        <a:rPr lang="nl-NL" sz="2400" b="1" dirty="0">
                          <a:solidFill>
                            <a:schemeClr val="tx1"/>
                          </a:solidFill>
                          <a:effectLst/>
                        </a:rPr>
                        <a:t>At standard</a:t>
                      </a:r>
                      <a:endParaRPr lang="nl-NL"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spcAft>
                          <a:spcPts val="0"/>
                        </a:spcAft>
                      </a:pPr>
                      <a:r>
                        <a:rPr lang="nl-NL" sz="1800" b="1">
                          <a:effectLst/>
                        </a:rPr>
                        <a:t>God zet hoge standaards</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spcAft>
                          <a:spcPts val="0"/>
                        </a:spcAft>
                      </a:pPr>
                      <a:r>
                        <a:rPr lang="nl-NL" sz="1800" b="1" dirty="0">
                          <a:effectLst/>
                        </a:rPr>
                        <a:t>Maatvoering (optimaal gebruik grond)</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2495465134"/>
                  </a:ext>
                </a:extLst>
              </a:tr>
              <a:tr h="1125771">
                <a:tc>
                  <a:txBody>
                    <a:bodyPr/>
                    <a:lstStyle/>
                    <a:p>
                      <a:pPr>
                        <a:spcAft>
                          <a:spcPts val="0"/>
                        </a:spcAft>
                      </a:pPr>
                      <a:r>
                        <a:rPr lang="nl-NL" sz="2400" b="1" dirty="0">
                          <a:solidFill>
                            <a:schemeClr val="tx1"/>
                          </a:solidFill>
                          <a:effectLst/>
                        </a:rPr>
                        <a:t>Without waste</a:t>
                      </a:r>
                      <a:endParaRPr lang="nl-NL"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spcAft>
                          <a:spcPts val="0"/>
                        </a:spcAft>
                      </a:pPr>
                      <a:r>
                        <a:rPr lang="nl-NL" sz="1800" b="1" dirty="0">
                          <a:effectLst/>
                        </a:rPr>
                        <a:t>God heeft alles en iedereen gemaakt</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spcAft>
                          <a:spcPts val="0"/>
                        </a:spcAft>
                      </a:pPr>
                      <a:r>
                        <a:rPr lang="nl-NL" sz="1800" b="1" dirty="0">
                          <a:effectLst/>
                        </a:rPr>
                        <a:t>Respecteer Gods Schepping</a:t>
                      </a:r>
                    </a:p>
                    <a:p>
                      <a:pPr>
                        <a:spcAft>
                          <a:spcPts val="0"/>
                        </a:spcAft>
                      </a:pPr>
                      <a:r>
                        <a:rPr lang="nl-NL" sz="1800" b="1" dirty="0">
                          <a:effectLst/>
                        </a:rPr>
                        <a:t>Geen verbranding</a:t>
                      </a:r>
                    </a:p>
                    <a:p>
                      <a:pPr>
                        <a:spcAft>
                          <a:spcPts val="0"/>
                        </a:spcAft>
                      </a:pPr>
                      <a:r>
                        <a:rPr lang="nl-NL" sz="1800" b="1" dirty="0">
                          <a:effectLst/>
                        </a:rPr>
                        <a:t>Niet omspitten</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1058668190"/>
                  </a:ext>
                </a:extLst>
              </a:tr>
              <a:tr h="750513">
                <a:tc>
                  <a:txBody>
                    <a:bodyPr/>
                    <a:lstStyle/>
                    <a:p>
                      <a:pPr>
                        <a:spcAft>
                          <a:spcPts val="0"/>
                        </a:spcAft>
                      </a:pPr>
                      <a:r>
                        <a:rPr lang="nl-NL" sz="2400" b="1" dirty="0">
                          <a:solidFill>
                            <a:schemeClr val="tx1"/>
                          </a:solidFill>
                          <a:effectLst/>
                        </a:rPr>
                        <a:t>With Joy</a:t>
                      </a:r>
                      <a:endParaRPr lang="nl-NL"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spcAft>
                          <a:spcPts val="0"/>
                        </a:spcAft>
                      </a:pPr>
                      <a:r>
                        <a:rPr lang="nl-NL" sz="1800" b="1" dirty="0">
                          <a:effectLst/>
                        </a:rPr>
                        <a:t>God wil vrede geven</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spcAft>
                          <a:spcPts val="0"/>
                        </a:spcAft>
                      </a:pPr>
                      <a:r>
                        <a:rPr lang="nl-NL" sz="1800" b="1" dirty="0">
                          <a:effectLst/>
                        </a:rPr>
                        <a:t>Leven in vrede met God </a:t>
                      </a:r>
                      <a:br>
                        <a:rPr lang="nl-NL" sz="1800" b="1" dirty="0">
                          <a:effectLst/>
                        </a:rPr>
                      </a:br>
                      <a:r>
                        <a:rPr lang="nl-NL" sz="1800" b="1" dirty="0">
                          <a:effectLst/>
                        </a:rPr>
                        <a:t>geeft vreugde</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3520141681"/>
                  </a:ext>
                </a:extLst>
              </a:tr>
            </a:tbl>
          </a:graphicData>
        </a:graphic>
      </p:graphicFrame>
    </p:spTree>
    <p:extLst>
      <p:ext uri="{BB962C8B-B14F-4D97-AF65-F5344CB8AC3E}">
        <p14:creationId xmlns:p14="http://schemas.microsoft.com/office/powerpoint/2010/main" val="300642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769441"/>
          </a:xfrm>
          <a:prstGeom prst="rect">
            <a:avLst/>
          </a:prstGeom>
        </p:spPr>
        <p:txBody>
          <a:bodyPr wrap="square">
            <a:spAutoFit/>
          </a:bodyPr>
          <a:lstStyle/>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Foundations for Farming</a:t>
            </a:r>
          </a:p>
        </p:txBody>
      </p:sp>
      <p:sp>
        <p:nvSpPr>
          <p:cNvPr id="3" name="Subtitle 2"/>
          <p:cNvSpPr>
            <a:spLocks noGrp="1"/>
          </p:cNvSpPr>
          <p:nvPr>
            <p:ph type="subTitle" idx="1"/>
          </p:nvPr>
        </p:nvSpPr>
        <p:spPr>
          <a:xfrm>
            <a:off x="107504" y="1619486"/>
            <a:ext cx="9036496" cy="3681722"/>
          </a:xfrm>
        </p:spPr>
        <p:txBody>
          <a:bodyPr>
            <a:normAutofit/>
          </a:bodyPr>
          <a:lstStyle/>
          <a:p>
            <a:pPr algn="l"/>
            <a:r>
              <a:rPr lang="nl-NL" sz="1800" b="1" dirty="0">
                <a:solidFill>
                  <a:schemeClr val="tx1"/>
                </a:solidFill>
              </a:rPr>
              <a:t>Veldvoorbereiding	</a:t>
            </a:r>
          </a:p>
          <a:p>
            <a:pPr marL="285750" indent="-285750" algn="l">
              <a:buFont typeface="Arial" panose="020B0604020202020204" pitchFamily="34" charset="0"/>
              <a:buChar char="•"/>
            </a:pPr>
            <a:r>
              <a:rPr lang="nl-NL" sz="1800" b="1" dirty="0">
                <a:solidFill>
                  <a:schemeClr val="tx1"/>
                </a:solidFill>
              </a:rPr>
              <a:t>	Grond plat </a:t>
            </a:r>
          </a:p>
          <a:p>
            <a:pPr marL="285750" indent="-285750" algn="l">
              <a:buFont typeface="Arial" panose="020B0604020202020204" pitchFamily="34" charset="0"/>
              <a:buChar char="•"/>
            </a:pPr>
            <a:r>
              <a:rPr lang="nl-NL" sz="1800" b="1" dirty="0">
                <a:solidFill>
                  <a:schemeClr val="tx1"/>
                </a:solidFill>
              </a:rPr>
              <a:t>	Grondbedekking</a:t>
            </a:r>
          </a:p>
          <a:p>
            <a:pPr marL="285750" indent="-285750" algn="l">
              <a:buFont typeface="Arial" panose="020B0604020202020204" pitchFamily="34" charset="0"/>
              <a:buChar char="•"/>
            </a:pPr>
            <a:r>
              <a:rPr lang="nl-NL" sz="1800" b="1" dirty="0">
                <a:solidFill>
                  <a:schemeClr val="tx1"/>
                </a:solidFill>
              </a:rPr>
              <a:t>	Lijnen met markeringen 60 cm</a:t>
            </a:r>
          </a:p>
          <a:p>
            <a:pPr marL="285750" indent="-285750" algn="l">
              <a:buFont typeface="Arial" panose="020B0604020202020204" pitchFamily="34" charset="0"/>
              <a:buChar char="•"/>
            </a:pPr>
            <a:r>
              <a:rPr lang="nl-NL" sz="1800" b="1" dirty="0">
                <a:solidFill>
                  <a:schemeClr val="tx1"/>
                </a:solidFill>
              </a:rPr>
              <a:t>	Stokjes van 75 cm tussen de rijen</a:t>
            </a:r>
          </a:p>
          <a:p>
            <a:pPr marL="285750" indent="-285750" algn="l">
              <a:buFont typeface="Arial" panose="020B0604020202020204" pitchFamily="34" charset="0"/>
              <a:buChar char="•"/>
            </a:pPr>
            <a:r>
              <a:rPr lang="nl-NL" sz="1800" b="1" dirty="0">
                <a:solidFill>
                  <a:schemeClr val="tx1"/>
                </a:solidFill>
              </a:rPr>
              <a:t>	Plantgaten graven 8 of 15 cm diep</a:t>
            </a:r>
          </a:p>
          <a:p>
            <a:pPr marL="285750" indent="-285750" algn="l">
              <a:buFont typeface="Arial" panose="020B0604020202020204" pitchFamily="34" charset="0"/>
              <a:buChar char="•"/>
            </a:pPr>
            <a:r>
              <a:rPr lang="nl-NL" sz="1800" b="1" dirty="0">
                <a:solidFill>
                  <a:schemeClr val="tx1"/>
                </a:solidFill>
              </a:rPr>
              <a:t>	Kunstmest en mest in het plantgat</a:t>
            </a:r>
          </a:p>
          <a:p>
            <a:pPr algn="l"/>
            <a:r>
              <a:rPr lang="nl-NL" sz="1800" b="1" dirty="0">
                <a:solidFill>
                  <a:schemeClr val="tx1"/>
                </a:solidFill>
              </a:rPr>
              <a:t>Regen	</a:t>
            </a:r>
          </a:p>
          <a:p>
            <a:pPr marL="285750" indent="-285750" algn="l">
              <a:buFont typeface="Arial" panose="020B0604020202020204" pitchFamily="34" charset="0"/>
              <a:buChar char="•"/>
            </a:pPr>
            <a:r>
              <a:rPr lang="nl-NL" sz="1800" b="1" dirty="0">
                <a:solidFill>
                  <a:schemeClr val="tx1"/>
                </a:solidFill>
              </a:rPr>
              <a:t>	Direct planten</a:t>
            </a:r>
          </a:p>
          <a:p>
            <a:pPr marL="285750" indent="-285750" algn="l">
              <a:buFont typeface="Arial" panose="020B0604020202020204" pitchFamily="34" charset="0"/>
              <a:buChar char="•"/>
            </a:pPr>
            <a:r>
              <a:rPr lang="nl-NL" sz="1800" b="1" dirty="0">
                <a:solidFill>
                  <a:schemeClr val="tx1"/>
                </a:solidFill>
              </a:rPr>
              <a:t>	Drie zaden in een plantgat</a:t>
            </a:r>
          </a:p>
          <a:p>
            <a:pPr algn="l"/>
            <a:endParaRPr lang="nl-NL" sz="2000" b="1" dirty="0"/>
          </a:p>
          <a:p>
            <a:pPr algn="l"/>
            <a:endParaRPr lang="nl-NL" sz="1600" b="1"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2488" y="1579562"/>
            <a:ext cx="4716016" cy="3145582"/>
          </a:xfrm>
          <a:prstGeom prst="rect">
            <a:avLst/>
          </a:prstGeom>
        </p:spPr>
      </p:pic>
    </p:spTree>
    <p:extLst>
      <p:ext uri="{BB962C8B-B14F-4D97-AF65-F5344CB8AC3E}">
        <p14:creationId xmlns:p14="http://schemas.microsoft.com/office/powerpoint/2010/main" val="2596012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769441"/>
          </a:xfrm>
          <a:prstGeom prst="rect">
            <a:avLst/>
          </a:prstGeom>
        </p:spPr>
        <p:txBody>
          <a:bodyPr wrap="square">
            <a:spAutoFit/>
          </a:bodyPr>
          <a:lstStyle/>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Foundations for Farming</a:t>
            </a:r>
          </a:p>
        </p:txBody>
      </p:sp>
      <p:sp>
        <p:nvSpPr>
          <p:cNvPr id="3" name="Subtitle 2"/>
          <p:cNvSpPr>
            <a:spLocks noGrp="1"/>
          </p:cNvSpPr>
          <p:nvPr>
            <p:ph type="subTitle" idx="1"/>
          </p:nvPr>
        </p:nvSpPr>
        <p:spPr>
          <a:xfrm>
            <a:off x="107504" y="1619486"/>
            <a:ext cx="9036496" cy="3681722"/>
          </a:xfrm>
        </p:spPr>
        <p:txBody>
          <a:bodyPr>
            <a:normAutofit/>
          </a:bodyPr>
          <a:lstStyle/>
          <a:p>
            <a:pPr marL="285750" indent="-285750" algn="l">
              <a:buFont typeface="Arial" panose="020B0604020202020204" pitchFamily="34" charset="0"/>
              <a:buChar char="•"/>
            </a:pPr>
            <a:r>
              <a:rPr lang="nl-NL" sz="1800" b="1" dirty="0">
                <a:solidFill>
                  <a:schemeClr val="tx1"/>
                </a:solidFill>
              </a:rPr>
              <a:t>Na drie weken top dressing</a:t>
            </a:r>
            <a:br>
              <a:rPr lang="nl-NL" sz="1800" b="1" dirty="0">
                <a:solidFill>
                  <a:schemeClr val="tx1"/>
                </a:solidFill>
              </a:rPr>
            </a:br>
            <a:r>
              <a:rPr lang="nl-NL" sz="1800" b="1" dirty="0">
                <a:solidFill>
                  <a:schemeClr val="tx1"/>
                </a:solidFill>
              </a:rPr>
              <a:t>(kunstmest of chicken soup) </a:t>
            </a:r>
          </a:p>
          <a:p>
            <a:pPr marL="285750" indent="-285750" algn="l">
              <a:buFont typeface="Arial" panose="020B0604020202020204" pitchFamily="34" charset="0"/>
              <a:buChar char="•"/>
            </a:pPr>
            <a:r>
              <a:rPr lang="nl-NL" sz="1800" b="1" dirty="0">
                <a:solidFill>
                  <a:schemeClr val="tx1"/>
                </a:solidFill>
              </a:rPr>
              <a:t>Grond bedekt houden </a:t>
            </a:r>
          </a:p>
          <a:p>
            <a:pPr marL="285750" indent="-285750" algn="l">
              <a:buFont typeface="Arial" panose="020B0604020202020204" pitchFamily="34" charset="0"/>
              <a:buChar char="•"/>
            </a:pPr>
            <a:r>
              <a:rPr lang="nl-NL" sz="1800" b="1" dirty="0">
                <a:solidFill>
                  <a:schemeClr val="tx1"/>
                </a:solidFill>
              </a:rPr>
              <a:t>Grond onkruid vrij houden</a:t>
            </a:r>
          </a:p>
          <a:p>
            <a:pPr marL="285750" indent="-285750" algn="l">
              <a:buFont typeface="Arial" panose="020B0604020202020204" pitchFamily="34" charset="0"/>
              <a:buChar char="•"/>
            </a:pPr>
            <a:r>
              <a:rPr lang="nl-NL" sz="1800" b="1" dirty="0">
                <a:solidFill>
                  <a:schemeClr val="tx1"/>
                </a:solidFill>
              </a:rPr>
              <a:t>Onkruid wieden </a:t>
            </a:r>
          </a:p>
          <a:p>
            <a:pPr algn="l"/>
            <a:endParaRPr lang="nl-NL" sz="2000" b="1" dirty="0"/>
          </a:p>
          <a:p>
            <a:pPr algn="l"/>
            <a:endParaRPr lang="nl-NL" sz="1600" b="1"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5856" y="1191361"/>
            <a:ext cx="5846210" cy="3897473"/>
          </a:xfrm>
          <a:prstGeom prst="rect">
            <a:avLst/>
          </a:prstGeom>
        </p:spPr>
      </p:pic>
    </p:spTree>
    <p:extLst>
      <p:ext uri="{BB962C8B-B14F-4D97-AF65-F5344CB8AC3E}">
        <p14:creationId xmlns:p14="http://schemas.microsoft.com/office/powerpoint/2010/main" val="419249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827584" y="172936"/>
            <a:ext cx="8064896" cy="1446550"/>
          </a:xfrm>
          <a:prstGeom prst="rect">
            <a:avLst/>
          </a:prstGeom>
        </p:spPr>
        <p:txBody>
          <a:bodyPr wrap="square">
            <a:spAutoFit/>
          </a:bodyPr>
          <a:lstStyle/>
          <a:p>
            <a:pPr algn="ct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Implementatie</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FfF</a:t>
            </a:r>
            <a:endPar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a:p>
            <a:pPr algn="ctr"/>
            <a:r>
              <a:rPr lang="en-US" sz="28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Geleerde</a:t>
            </a:r>
            <a:r>
              <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lessen </a:t>
            </a:r>
            <a:r>
              <a:rPr lang="en-US" sz="28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uit</a:t>
            </a:r>
            <a:r>
              <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28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onderzoek</a:t>
            </a:r>
            <a:endPar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pic>
        <p:nvPicPr>
          <p:cNvPr id="6" name="Picture 1" descr="http://www.innoforte.nl/gfx/WUR.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584" y="3573016"/>
            <a:ext cx="3240360" cy="576064"/>
          </a:xfrm>
          <a:prstGeom prst="rect">
            <a:avLst/>
          </a:prstGeom>
          <a:noFill/>
        </p:spPr>
      </p:pic>
      <p:sp>
        <p:nvSpPr>
          <p:cNvPr id="7" name="Ondertitel 2"/>
          <p:cNvSpPr>
            <a:spLocks noGrp="1"/>
          </p:cNvSpPr>
          <p:nvPr>
            <p:ph type="subTitle" idx="1"/>
          </p:nvPr>
        </p:nvSpPr>
        <p:spPr>
          <a:xfrm>
            <a:off x="755576" y="2564904"/>
            <a:ext cx="4896544" cy="1728192"/>
          </a:xfrm>
        </p:spPr>
        <p:txBody>
          <a:bodyPr>
            <a:normAutofit/>
          </a:bodyPr>
          <a:lstStyle/>
          <a:p>
            <a:pPr algn="l"/>
            <a:r>
              <a:rPr lang="nl-NL" sz="2200" b="1" dirty="0">
                <a:solidFill>
                  <a:schemeClr val="tx1"/>
                </a:solidFill>
              </a:rPr>
              <a:t>Conclusies uit </a:t>
            </a:r>
            <a:r>
              <a:rPr lang="nl-NL" sz="2200" b="1" dirty="0" err="1">
                <a:solidFill>
                  <a:schemeClr val="tx1"/>
                </a:solidFill>
              </a:rPr>
              <a:t>MSc</a:t>
            </a:r>
            <a:r>
              <a:rPr lang="nl-NL" sz="2200" b="1" dirty="0">
                <a:solidFill>
                  <a:schemeClr val="tx1"/>
                </a:solidFill>
              </a:rPr>
              <a:t>. scriptie</a:t>
            </a:r>
          </a:p>
          <a:p>
            <a:pPr algn="l"/>
            <a:r>
              <a:rPr lang="nl-NL" sz="2200" dirty="0">
                <a:solidFill>
                  <a:schemeClr val="tx1"/>
                </a:solidFill>
              </a:rPr>
              <a:t>Nienke Boone- van der Poel</a:t>
            </a:r>
          </a:p>
          <a:p>
            <a:endParaRPr lang="nl-NL" dirty="0"/>
          </a:p>
        </p:txBody>
      </p:sp>
    </p:spTree>
    <p:extLst>
      <p:ext uri="{BB962C8B-B14F-4D97-AF65-F5344CB8AC3E}">
        <p14:creationId xmlns:p14="http://schemas.microsoft.com/office/powerpoint/2010/main" val="15139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7" name="Ondertitel 2"/>
          <p:cNvSpPr>
            <a:spLocks noGrp="1"/>
          </p:cNvSpPr>
          <p:nvPr>
            <p:ph type="subTitle" idx="1"/>
          </p:nvPr>
        </p:nvSpPr>
        <p:spPr>
          <a:xfrm>
            <a:off x="179512" y="1033696"/>
            <a:ext cx="8971054" cy="4339520"/>
          </a:xfrm>
        </p:spPr>
        <p:txBody>
          <a:bodyPr>
            <a:normAutofit fontScale="70000" lnSpcReduction="20000"/>
          </a:bodyPr>
          <a:lstStyle/>
          <a:p>
            <a:pPr algn="l"/>
            <a:r>
              <a:rPr lang="nl-NL" sz="2800" b="1" dirty="0">
                <a:solidFill>
                  <a:schemeClr val="tx1"/>
                </a:solidFill>
              </a:rPr>
              <a:t>Start 10.00u</a:t>
            </a:r>
          </a:p>
          <a:p>
            <a:pPr marL="514350" indent="-514350" algn="l">
              <a:buFont typeface="+mj-lt"/>
              <a:buAutoNum type="arabicPeriod"/>
            </a:pPr>
            <a:r>
              <a:rPr lang="nl-NL" sz="2800" dirty="0">
                <a:solidFill>
                  <a:schemeClr val="tx1"/>
                </a:solidFill>
              </a:rPr>
              <a:t>Gods Plan voor de armen			Jon Dam (</a:t>
            </a:r>
            <a:r>
              <a:rPr lang="nl-NL" sz="2800" dirty="0" err="1">
                <a:solidFill>
                  <a:schemeClr val="tx1"/>
                </a:solidFill>
              </a:rPr>
              <a:t>FfF</a:t>
            </a:r>
            <a:r>
              <a:rPr lang="nl-NL" sz="2800" dirty="0">
                <a:solidFill>
                  <a:schemeClr val="tx1"/>
                </a:solidFill>
              </a:rPr>
              <a:t>-Nederland)</a:t>
            </a:r>
          </a:p>
          <a:p>
            <a:pPr marL="514350" indent="-514350" algn="l">
              <a:buFont typeface="+mj-lt"/>
              <a:buAutoNum type="arabicPeriod"/>
            </a:pPr>
            <a:r>
              <a:rPr lang="nl-NL" sz="2800" dirty="0">
                <a:solidFill>
                  <a:schemeClr val="tx1"/>
                </a:solidFill>
              </a:rPr>
              <a:t>Huidige landbouw in Afrika			Johannes Bos (FfF-Malawi)</a:t>
            </a:r>
          </a:p>
          <a:p>
            <a:pPr marL="514350" indent="-514350" algn="l">
              <a:buFont typeface="+mj-lt"/>
              <a:buAutoNum type="arabicPeriod"/>
            </a:pPr>
            <a:r>
              <a:rPr lang="nl-NL" sz="2800" dirty="0">
                <a:solidFill>
                  <a:schemeClr val="tx1"/>
                </a:solidFill>
              </a:rPr>
              <a:t>Ontstaan van Foundations for Farming		Johannes Bos</a:t>
            </a:r>
          </a:p>
          <a:p>
            <a:pPr marL="514350" indent="-514350" algn="l">
              <a:buFont typeface="+mj-lt"/>
              <a:buAutoNum type="arabicPeriod"/>
            </a:pPr>
            <a:r>
              <a:rPr lang="nl-NL" sz="2800" dirty="0">
                <a:solidFill>
                  <a:schemeClr val="tx1"/>
                </a:solidFill>
              </a:rPr>
              <a:t>Holistische benadering			Marieke Bos (FfF-Malawi)</a:t>
            </a:r>
          </a:p>
          <a:p>
            <a:pPr marL="514350" indent="-514350" algn="l">
              <a:buFont typeface="+mj-lt"/>
              <a:buAutoNum type="arabicPeriod"/>
            </a:pPr>
            <a:r>
              <a:rPr lang="nl-NL" sz="2800" dirty="0">
                <a:solidFill>
                  <a:schemeClr val="tx1"/>
                </a:solidFill>
              </a:rPr>
              <a:t>Methode Foundations for Farming		Johannes Bos</a:t>
            </a:r>
          </a:p>
          <a:p>
            <a:pPr marL="514350" indent="-514350" algn="l">
              <a:buFont typeface="+mj-lt"/>
              <a:buAutoNum type="arabicPeriod"/>
            </a:pPr>
            <a:r>
              <a:rPr lang="nl-NL" sz="2800" dirty="0">
                <a:solidFill>
                  <a:schemeClr val="tx1"/>
                </a:solidFill>
              </a:rPr>
              <a:t>Implementatie Foundations for Farming	Nienke Boone (WUR)</a:t>
            </a:r>
          </a:p>
          <a:p>
            <a:pPr algn="l"/>
            <a:r>
              <a:rPr lang="nl-NL" sz="2800" b="1" dirty="0">
                <a:solidFill>
                  <a:schemeClr val="tx1"/>
                </a:solidFill>
              </a:rPr>
              <a:t>Koffie 11.25 - 11.40u</a:t>
            </a:r>
          </a:p>
          <a:p>
            <a:pPr marL="514350" indent="-514350" algn="l">
              <a:buFont typeface="+mj-lt"/>
              <a:buAutoNum type="arabicPeriod" startAt="7"/>
            </a:pPr>
            <a:r>
              <a:rPr lang="nl-NL" sz="2800" dirty="0">
                <a:solidFill>
                  <a:schemeClr val="tx1"/>
                </a:solidFill>
              </a:rPr>
              <a:t>Afhankelijkheid -&gt; zelfredzaamheid (Umoja)	Willem Klaassen (Tear)</a:t>
            </a:r>
          </a:p>
          <a:p>
            <a:pPr marL="514350" indent="-514350" algn="l">
              <a:buFont typeface="+mj-lt"/>
              <a:buAutoNum type="arabicPeriod" startAt="7"/>
            </a:pPr>
            <a:r>
              <a:rPr lang="nl-NL" sz="2800" dirty="0">
                <a:solidFill>
                  <a:schemeClr val="tx1"/>
                </a:solidFill>
              </a:rPr>
              <a:t>Training / Stage / Materialen			Marieke Bos</a:t>
            </a:r>
          </a:p>
          <a:p>
            <a:pPr marL="514350" indent="-514350" algn="l">
              <a:buFont typeface="+mj-lt"/>
              <a:buAutoNum type="arabicPeriod" startAt="7"/>
            </a:pPr>
            <a:r>
              <a:rPr lang="nl-NL" sz="2800" dirty="0" err="1">
                <a:solidFill>
                  <a:schemeClr val="tx1"/>
                </a:solidFill>
              </a:rPr>
              <a:t>FfF</a:t>
            </a:r>
            <a:r>
              <a:rPr lang="nl-NL" sz="2800" dirty="0">
                <a:solidFill>
                  <a:schemeClr val="tx1"/>
                </a:solidFill>
              </a:rPr>
              <a:t> Nederland				Michiel Rozema</a:t>
            </a:r>
          </a:p>
          <a:p>
            <a:pPr marL="514350" indent="-514350" algn="l">
              <a:buFont typeface="+mj-lt"/>
              <a:buAutoNum type="arabicPeriod" startAt="7"/>
            </a:pPr>
            <a:r>
              <a:rPr lang="nl-NL" sz="2800" dirty="0">
                <a:solidFill>
                  <a:schemeClr val="tx1"/>
                </a:solidFill>
              </a:rPr>
              <a:t>Hoe verder?					Bestuur FfF-NL</a:t>
            </a:r>
          </a:p>
          <a:p>
            <a:pPr algn="l"/>
            <a:r>
              <a:rPr lang="nl-NL" sz="2800" b="1" dirty="0">
                <a:solidFill>
                  <a:schemeClr val="tx1"/>
                </a:solidFill>
              </a:rPr>
              <a:t>Lunch 12.45u</a:t>
            </a:r>
          </a:p>
          <a:p>
            <a:pPr algn="l"/>
            <a:endParaRPr lang="nl-NL" sz="2000" dirty="0">
              <a:solidFill>
                <a:schemeClr val="tx1"/>
              </a:solidFill>
            </a:endParaRPr>
          </a:p>
          <a:p>
            <a:pPr algn="l"/>
            <a:endParaRPr lang="nl-NL" sz="2000" dirty="0">
              <a:solidFill>
                <a:schemeClr val="tx1"/>
              </a:solidFill>
            </a:endParaRPr>
          </a:p>
          <a:p>
            <a:pPr algn="l"/>
            <a:endParaRPr lang="nl-NL" sz="2200" dirty="0">
              <a:solidFill>
                <a:schemeClr val="tx1"/>
              </a:solidFill>
            </a:endParaRPr>
          </a:p>
          <a:p>
            <a:endParaRPr lang="nl-NL" dirty="0"/>
          </a:p>
        </p:txBody>
      </p:sp>
      <p:sp>
        <p:nvSpPr>
          <p:cNvPr id="2" name="Rectangle 1"/>
          <p:cNvSpPr/>
          <p:nvPr/>
        </p:nvSpPr>
        <p:spPr>
          <a:xfrm>
            <a:off x="6156176" y="594563"/>
            <a:ext cx="4572000" cy="369332"/>
          </a:xfrm>
          <a:prstGeom prst="rect">
            <a:avLst/>
          </a:prstGeom>
        </p:spPr>
        <p:txBody>
          <a:bodyPr>
            <a:spAutoFit/>
          </a:bodyPr>
          <a:lstStyle/>
          <a:p>
            <a:endParaRPr lang="nl-NL" dirty="0"/>
          </a:p>
        </p:txBody>
      </p:sp>
      <p:sp>
        <p:nvSpPr>
          <p:cNvPr id="3" name="Rectangle 2"/>
          <p:cNvSpPr/>
          <p:nvPr/>
        </p:nvSpPr>
        <p:spPr>
          <a:xfrm>
            <a:off x="-3015716" y="-1539552"/>
            <a:ext cx="6966520" cy="369332"/>
          </a:xfrm>
          <a:prstGeom prst="rect">
            <a:avLst/>
          </a:prstGeom>
        </p:spPr>
        <p:txBody>
          <a:bodyPr wrap="square">
            <a:spAutoFit/>
          </a:bodyPr>
          <a:lstStyle/>
          <a:p>
            <a:endParaRPr lang="nl-NL" dirty="0"/>
          </a:p>
        </p:txBody>
      </p:sp>
      <p:sp>
        <p:nvSpPr>
          <p:cNvPr id="8" name="TextBox 7"/>
          <p:cNvSpPr txBox="1"/>
          <p:nvPr/>
        </p:nvSpPr>
        <p:spPr>
          <a:xfrm>
            <a:off x="3492102" y="194454"/>
            <a:ext cx="2166362" cy="584775"/>
          </a:xfrm>
          <a:prstGeom prst="rect">
            <a:avLst/>
          </a:prstGeom>
          <a:noFill/>
        </p:spPr>
        <p:txBody>
          <a:bodyPr wrap="none" rtlCol="0">
            <a:spAutoFit/>
          </a:bodyPr>
          <a:lstStyle/>
          <a:p>
            <a:r>
              <a:rPr lang="en-US" sz="3200" b="1" dirty="0" err="1"/>
              <a:t>Programma</a:t>
            </a:r>
            <a:endParaRPr lang="nl-NL" sz="3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7" name="Rectangle 6"/>
          <p:cNvSpPr/>
          <p:nvPr/>
        </p:nvSpPr>
        <p:spPr>
          <a:xfrm>
            <a:off x="611560" y="404664"/>
            <a:ext cx="8064896" cy="769441"/>
          </a:xfrm>
          <a:prstGeom prst="rect">
            <a:avLst/>
          </a:prstGeom>
        </p:spPr>
        <p:txBody>
          <a:bodyPr wrap="square">
            <a:spAutoFit/>
          </a:bodyPr>
          <a:lstStyle/>
          <a:p>
            <a:pPr algn="ctr"/>
            <a:r>
              <a:rPr lang="en-US" sz="44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Achtergrond</a:t>
            </a: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44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onderzoek</a:t>
            </a:r>
            <a:endPar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11" name="Ondertitel 2"/>
          <p:cNvSpPr>
            <a:spLocks noGrp="1"/>
          </p:cNvSpPr>
          <p:nvPr>
            <p:ph type="subTitle" idx="1"/>
          </p:nvPr>
        </p:nvSpPr>
        <p:spPr>
          <a:xfrm>
            <a:off x="467544" y="1412776"/>
            <a:ext cx="5400600" cy="3672408"/>
          </a:xfrm>
        </p:spPr>
        <p:txBody>
          <a:bodyPr>
            <a:noAutofit/>
          </a:bodyPr>
          <a:lstStyle/>
          <a:p>
            <a:pPr marL="457200" indent="-457200" algn="l">
              <a:buFont typeface="Arial" pitchFamily="34" charset="0"/>
              <a:buChar char="•"/>
            </a:pPr>
            <a:r>
              <a:rPr lang="nl-NL" sz="2200" dirty="0">
                <a:solidFill>
                  <a:schemeClr val="tx1"/>
                </a:solidFill>
              </a:rPr>
              <a:t>Scriptie Conservation Agriculture en </a:t>
            </a:r>
            <a:r>
              <a:rPr lang="nl-NL" sz="2200" dirty="0" err="1">
                <a:solidFill>
                  <a:schemeClr val="tx1"/>
                </a:solidFill>
              </a:rPr>
              <a:t>FfF</a:t>
            </a:r>
            <a:endParaRPr lang="nl-NL" sz="2200" dirty="0">
              <a:solidFill>
                <a:schemeClr val="tx1"/>
              </a:solidFill>
            </a:endParaRPr>
          </a:p>
          <a:p>
            <a:pPr marL="457200" indent="-457200" algn="l">
              <a:buFont typeface="Arial" pitchFamily="34" charset="0"/>
              <a:buChar char="•"/>
            </a:pPr>
            <a:r>
              <a:rPr lang="nl-NL" sz="2200" dirty="0">
                <a:solidFill>
                  <a:schemeClr val="tx1"/>
                </a:solidFill>
              </a:rPr>
              <a:t>Kwalitatief veldonderzoek Noord Malawi</a:t>
            </a:r>
          </a:p>
          <a:p>
            <a:pPr marL="457200" indent="-457200" algn="l">
              <a:buFont typeface="Arial" pitchFamily="34" charset="0"/>
              <a:buChar char="•"/>
            </a:pPr>
            <a:r>
              <a:rPr lang="nl-NL" sz="2200" dirty="0">
                <a:solidFill>
                  <a:schemeClr val="tx1"/>
                </a:solidFill>
              </a:rPr>
              <a:t>Onderzoeksvraag: </a:t>
            </a:r>
            <a:r>
              <a:rPr lang="nl-NL" sz="2200" i="1" dirty="0">
                <a:solidFill>
                  <a:schemeClr val="tx1"/>
                </a:solidFill>
              </a:rPr>
              <a:t>What </a:t>
            </a:r>
            <a:r>
              <a:rPr lang="nl-NL" sz="2200" i="1" dirty="0" err="1">
                <a:solidFill>
                  <a:schemeClr val="tx1"/>
                </a:solidFill>
              </a:rPr>
              <a:t>social</a:t>
            </a:r>
            <a:r>
              <a:rPr lang="nl-NL" sz="2200" i="1" dirty="0">
                <a:solidFill>
                  <a:schemeClr val="tx1"/>
                </a:solidFill>
              </a:rPr>
              <a:t> and </a:t>
            </a:r>
            <a:r>
              <a:rPr lang="nl-NL" sz="2200" i="1" dirty="0" err="1">
                <a:solidFill>
                  <a:schemeClr val="tx1"/>
                </a:solidFill>
              </a:rPr>
              <a:t>technical</a:t>
            </a:r>
            <a:r>
              <a:rPr lang="nl-NL" sz="2200" i="1" dirty="0">
                <a:solidFill>
                  <a:schemeClr val="tx1"/>
                </a:solidFill>
              </a:rPr>
              <a:t> factors do </a:t>
            </a:r>
            <a:r>
              <a:rPr lang="nl-NL" sz="2200" i="1" dirty="0" err="1">
                <a:solidFill>
                  <a:schemeClr val="tx1"/>
                </a:solidFill>
              </a:rPr>
              <a:t>play</a:t>
            </a:r>
            <a:r>
              <a:rPr lang="nl-NL" sz="2200" i="1" dirty="0">
                <a:solidFill>
                  <a:schemeClr val="tx1"/>
                </a:solidFill>
              </a:rPr>
              <a:t> a </a:t>
            </a:r>
            <a:r>
              <a:rPr lang="nl-NL" sz="2200" i="1" dirty="0" err="1">
                <a:solidFill>
                  <a:schemeClr val="tx1"/>
                </a:solidFill>
              </a:rPr>
              <a:t>role</a:t>
            </a:r>
            <a:r>
              <a:rPr lang="nl-NL" sz="2200" i="1" dirty="0">
                <a:solidFill>
                  <a:schemeClr val="tx1"/>
                </a:solidFill>
              </a:rPr>
              <a:t> in the </a:t>
            </a:r>
            <a:r>
              <a:rPr lang="nl-NL" sz="2200" i="1" dirty="0" err="1">
                <a:solidFill>
                  <a:schemeClr val="tx1"/>
                </a:solidFill>
              </a:rPr>
              <a:t>adoption</a:t>
            </a:r>
            <a:r>
              <a:rPr lang="nl-NL" sz="2200" i="1" dirty="0">
                <a:solidFill>
                  <a:schemeClr val="tx1"/>
                </a:solidFill>
              </a:rPr>
              <a:t> of Conservation Agriculture and </a:t>
            </a:r>
            <a:r>
              <a:rPr lang="nl-NL" sz="2200" i="1" dirty="0" err="1">
                <a:solidFill>
                  <a:schemeClr val="tx1"/>
                </a:solidFill>
              </a:rPr>
              <a:t>Farming</a:t>
            </a:r>
            <a:r>
              <a:rPr lang="nl-NL" sz="2200" i="1" dirty="0">
                <a:solidFill>
                  <a:schemeClr val="tx1"/>
                </a:solidFill>
              </a:rPr>
              <a:t> </a:t>
            </a:r>
            <a:r>
              <a:rPr lang="nl-NL" sz="2200" i="1" dirty="0" err="1">
                <a:solidFill>
                  <a:schemeClr val="tx1"/>
                </a:solidFill>
              </a:rPr>
              <a:t>God’s</a:t>
            </a:r>
            <a:r>
              <a:rPr lang="nl-NL" sz="2200" i="1" dirty="0">
                <a:solidFill>
                  <a:schemeClr val="tx1"/>
                </a:solidFill>
              </a:rPr>
              <a:t> </a:t>
            </a:r>
            <a:r>
              <a:rPr lang="nl-NL" sz="2200" i="1" dirty="0" err="1">
                <a:solidFill>
                  <a:schemeClr val="tx1"/>
                </a:solidFill>
              </a:rPr>
              <a:t>Way</a:t>
            </a:r>
            <a:r>
              <a:rPr lang="nl-NL" sz="2200" i="1" dirty="0">
                <a:solidFill>
                  <a:schemeClr val="tx1"/>
                </a:solidFill>
              </a:rPr>
              <a:t> </a:t>
            </a:r>
            <a:r>
              <a:rPr lang="nl-NL" sz="2200" i="1" dirty="0" err="1">
                <a:solidFill>
                  <a:schemeClr val="tx1"/>
                </a:solidFill>
              </a:rPr>
              <a:t>among</a:t>
            </a:r>
            <a:r>
              <a:rPr lang="nl-NL" sz="2200" i="1" dirty="0">
                <a:solidFill>
                  <a:schemeClr val="tx1"/>
                </a:solidFill>
              </a:rPr>
              <a:t> </a:t>
            </a:r>
            <a:r>
              <a:rPr lang="nl-NL" sz="2200" i="1" dirty="0" err="1">
                <a:solidFill>
                  <a:schemeClr val="tx1"/>
                </a:solidFill>
              </a:rPr>
              <a:t>smallholder</a:t>
            </a:r>
            <a:r>
              <a:rPr lang="nl-NL" sz="2200" i="1" dirty="0">
                <a:solidFill>
                  <a:schemeClr val="tx1"/>
                </a:solidFill>
              </a:rPr>
              <a:t> farmers in </a:t>
            </a:r>
            <a:r>
              <a:rPr lang="nl-NL" sz="2200" i="1" dirty="0" err="1">
                <a:solidFill>
                  <a:schemeClr val="tx1"/>
                </a:solidFill>
              </a:rPr>
              <a:t>northern</a:t>
            </a:r>
            <a:r>
              <a:rPr lang="nl-NL" sz="2200" i="1" dirty="0">
                <a:solidFill>
                  <a:schemeClr val="tx1"/>
                </a:solidFill>
              </a:rPr>
              <a:t> Malawi? </a:t>
            </a:r>
            <a:endParaRPr lang="nl-NL" sz="2200" dirty="0">
              <a:solidFill>
                <a:schemeClr val="tx1"/>
              </a:solidFill>
            </a:endParaRPr>
          </a:p>
          <a:p>
            <a:pPr marL="457200" indent="-457200" algn="l">
              <a:buFont typeface="Arial" pitchFamily="34" charset="0"/>
              <a:buChar char="•"/>
            </a:pPr>
            <a:r>
              <a:rPr lang="nl-NL" sz="2200" dirty="0">
                <a:solidFill>
                  <a:schemeClr val="tx1"/>
                </a:solidFill>
              </a:rPr>
              <a:t>Verspreiding van CA / </a:t>
            </a:r>
            <a:r>
              <a:rPr lang="nl-NL" sz="2200" dirty="0" err="1">
                <a:solidFill>
                  <a:schemeClr val="tx1"/>
                </a:solidFill>
              </a:rPr>
              <a:t>FfF</a:t>
            </a:r>
            <a:r>
              <a:rPr lang="nl-NL" sz="2200" dirty="0">
                <a:solidFill>
                  <a:schemeClr val="tx1"/>
                </a:solidFill>
              </a:rPr>
              <a:t> verloopt traag. Redenen geanalyseerd. Twee toelichten.</a:t>
            </a:r>
          </a:p>
        </p:txBody>
      </p:sp>
      <p:pic>
        <p:nvPicPr>
          <p:cNvPr id="1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9804" y="1340768"/>
            <a:ext cx="3044196"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al 12"/>
          <p:cNvSpPr/>
          <p:nvPr/>
        </p:nvSpPr>
        <p:spPr>
          <a:xfrm>
            <a:off x="7236296" y="1556792"/>
            <a:ext cx="453699" cy="43204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al 13"/>
          <p:cNvSpPr/>
          <p:nvPr/>
        </p:nvSpPr>
        <p:spPr>
          <a:xfrm>
            <a:off x="7164288" y="2564904"/>
            <a:ext cx="453699" cy="43204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611560" y="404664"/>
            <a:ext cx="8064896" cy="769441"/>
          </a:xfrm>
          <a:prstGeom prst="rect">
            <a:avLst/>
          </a:prstGeom>
        </p:spPr>
        <p:txBody>
          <a:bodyPr wrap="square">
            <a:spAutoFit/>
          </a:bodyPr>
          <a:lstStyle/>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Het </a:t>
            </a:r>
            <a:r>
              <a:rPr lang="en-US" sz="44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gevaar</a:t>
            </a: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van geld</a:t>
            </a:r>
          </a:p>
        </p:txBody>
      </p:sp>
      <p:sp>
        <p:nvSpPr>
          <p:cNvPr id="6" name="Ondertitel 2"/>
          <p:cNvSpPr>
            <a:spLocks noGrp="1"/>
          </p:cNvSpPr>
          <p:nvPr>
            <p:ph type="subTitle" idx="1"/>
          </p:nvPr>
        </p:nvSpPr>
        <p:spPr>
          <a:xfrm>
            <a:off x="755576" y="1124744"/>
            <a:ext cx="7488832" cy="3816424"/>
          </a:xfrm>
        </p:spPr>
        <p:txBody>
          <a:bodyPr>
            <a:normAutofit/>
          </a:bodyPr>
          <a:lstStyle/>
          <a:p>
            <a:pPr marL="457200" indent="-457200" algn="l">
              <a:buFont typeface="Arial" pitchFamily="34" charset="0"/>
              <a:buChar char="•"/>
            </a:pPr>
            <a:r>
              <a:rPr lang="nl-NL" sz="2200" dirty="0">
                <a:solidFill>
                  <a:schemeClr val="tx1"/>
                </a:solidFill>
              </a:rPr>
              <a:t>Promotie van nieuwe landbouwtechnieken gaat vaak gepaard met het geven van gratis </a:t>
            </a:r>
            <a:r>
              <a:rPr lang="nl-NL" sz="2200" dirty="0" err="1">
                <a:solidFill>
                  <a:schemeClr val="tx1"/>
                </a:solidFill>
              </a:rPr>
              <a:t>inputs</a:t>
            </a:r>
            <a:r>
              <a:rPr lang="nl-NL" sz="2200" dirty="0">
                <a:solidFill>
                  <a:schemeClr val="tx1"/>
                </a:solidFill>
              </a:rPr>
              <a:t> </a:t>
            </a:r>
          </a:p>
          <a:p>
            <a:pPr marL="457200" indent="-457200" algn="l"/>
            <a:r>
              <a:rPr lang="nl-NL" sz="2200" dirty="0">
                <a:solidFill>
                  <a:schemeClr val="tx1"/>
                </a:solidFill>
              </a:rPr>
              <a:t>	(geld, GM zaad, kunstmest)</a:t>
            </a:r>
          </a:p>
          <a:p>
            <a:pPr marL="457200" indent="-457200" algn="l">
              <a:buFont typeface="Arial" pitchFamily="34" charset="0"/>
              <a:buChar char="•"/>
            </a:pPr>
            <a:r>
              <a:rPr lang="nl-NL" sz="2200" dirty="0">
                <a:solidFill>
                  <a:schemeClr val="tx1"/>
                </a:solidFill>
              </a:rPr>
              <a:t>Conclusie wetenschappelijk literatuur- en veldonderzoek: </a:t>
            </a:r>
          </a:p>
          <a:p>
            <a:pPr marL="457200" indent="-457200" algn="l"/>
            <a:r>
              <a:rPr lang="nl-NL" sz="2200" dirty="0">
                <a:solidFill>
                  <a:schemeClr val="tx1"/>
                </a:solidFill>
              </a:rPr>
              <a:t>	Niet effectief of duurzaam. Boeren passen principes toe om </a:t>
            </a:r>
            <a:r>
              <a:rPr lang="nl-NL" sz="2200" dirty="0" err="1">
                <a:solidFill>
                  <a:schemeClr val="tx1"/>
                </a:solidFill>
              </a:rPr>
              <a:t>inputs</a:t>
            </a:r>
            <a:r>
              <a:rPr lang="nl-NL" sz="2200" dirty="0">
                <a:solidFill>
                  <a:schemeClr val="tx1"/>
                </a:solidFill>
              </a:rPr>
              <a:t> te krijgen, en stoppen wanneer de support stopt.</a:t>
            </a:r>
          </a:p>
          <a:p>
            <a:pPr marL="457200" indent="-457200" algn="l">
              <a:buFont typeface="Arial" pitchFamily="34" charset="0"/>
              <a:buChar char="•"/>
            </a:pPr>
            <a:r>
              <a:rPr lang="nl-NL" sz="2200" dirty="0">
                <a:solidFill>
                  <a:schemeClr val="tx1"/>
                </a:solidFill>
              </a:rPr>
              <a:t>Op de korte termijn gaan de oogsten omhoog, maar de principes worden slecht toegepast en de </a:t>
            </a:r>
            <a:r>
              <a:rPr lang="nl-NL" sz="2200" dirty="0" err="1">
                <a:solidFill>
                  <a:schemeClr val="tx1"/>
                </a:solidFill>
              </a:rPr>
              <a:t>inputs</a:t>
            </a:r>
            <a:r>
              <a:rPr lang="nl-NL" sz="2200" dirty="0">
                <a:solidFill>
                  <a:schemeClr val="tx1"/>
                </a:solidFill>
              </a:rPr>
              <a:t> zijn (te) prijzig voor kleinschalige boeren </a:t>
            </a:r>
          </a:p>
          <a:p>
            <a:pPr marL="457200" indent="-457200" algn="l">
              <a:buFont typeface="Arial" pitchFamily="34" charset="0"/>
              <a:buChar char="•"/>
            </a:pPr>
            <a:r>
              <a:rPr lang="nl-NL" sz="2200" dirty="0">
                <a:solidFill>
                  <a:schemeClr val="tx1"/>
                </a:solidFill>
              </a:rPr>
              <a:t>Creëert afhankelijkheid. </a:t>
            </a:r>
          </a:p>
          <a:p>
            <a:pPr marL="457200" indent="-457200" algn="l">
              <a:buFont typeface="Arial" pitchFamily="34" charset="0"/>
              <a:buChar char="•"/>
            </a:pPr>
            <a:endParaRPr lang="nl-NL" sz="22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404664"/>
            <a:ext cx="9144000" cy="769441"/>
          </a:xfrm>
          <a:prstGeom prst="rect">
            <a:avLst/>
          </a:prstGeom>
        </p:spPr>
        <p:txBody>
          <a:bodyPr wrap="square">
            <a:spAutoFit/>
          </a:bodyPr>
          <a:lstStyle/>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Het </a:t>
            </a:r>
            <a:r>
              <a:rPr lang="en-US" sz="44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belang</a:t>
            </a: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van de </a:t>
            </a:r>
            <a:r>
              <a:rPr lang="en-US" sz="44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gemeenschap</a:t>
            </a:r>
            <a:endPar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6" name="Ondertitel 2"/>
          <p:cNvSpPr>
            <a:spLocks noGrp="1"/>
          </p:cNvSpPr>
          <p:nvPr>
            <p:ph type="subTitle" idx="1"/>
          </p:nvPr>
        </p:nvSpPr>
        <p:spPr>
          <a:xfrm>
            <a:off x="755576" y="1124744"/>
            <a:ext cx="7848872" cy="4104456"/>
          </a:xfrm>
        </p:spPr>
        <p:txBody>
          <a:bodyPr>
            <a:normAutofit/>
          </a:bodyPr>
          <a:lstStyle/>
          <a:p>
            <a:pPr marL="457200" indent="-457200" algn="l">
              <a:buFont typeface="Arial" pitchFamily="34" charset="0"/>
              <a:buChar char="•"/>
            </a:pPr>
            <a:r>
              <a:rPr lang="nl-NL" sz="2200" dirty="0">
                <a:solidFill>
                  <a:schemeClr val="tx1"/>
                </a:solidFill>
              </a:rPr>
              <a:t>Nieuwe landbouwtechnieken worden vaak gepromoot door het geven van trainingen aan boeren</a:t>
            </a:r>
          </a:p>
          <a:p>
            <a:pPr marL="457200" indent="-457200" algn="l">
              <a:buFont typeface="Arial" pitchFamily="34" charset="0"/>
              <a:buChar char="•"/>
            </a:pPr>
            <a:r>
              <a:rPr lang="nl-NL" sz="2200" dirty="0">
                <a:solidFill>
                  <a:schemeClr val="tx1"/>
                </a:solidFill>
              </a:rPr>
              <a:t>In Malawi zijn mensen onderdeel van hechte gemeenschappen. Mensen zijn bang voor jaloezie en tovenarij, en conformeren zich vaak aan de groep</a:t>
            </a:r>
          </a:p>
          <a:p>
            <a:pPr marL="457200" indent="-457200" algn="l">
              <a:buFont typeface="Arial" pitchFamily="34" charset="0"/>
              <a:buChar char="•"/>
            </a:pPr>
            <a:r>
              <a:rPr lang="nl-NL" sz="2200" dirty="0">
                <a:solidFill>
                  <a:schemeClr val="tx1"/>
                </a:solidFill>
              </a:rPr>
              <a:t>Belangrijk om de hele gemeenschap te betrekken bij een nieuwe landbouwtechniek (</a:t>
            </a:r>
            <a:r>
              <a:rPr lang="nl-NL" sz="2200" dirty="0" err="1">
                <a:solidFill>
                  <a:schemeClr val="tx1"/>
                </a:solidFill>
              </a:rPr>
              <a:t>opinion</a:t>
            </a:r>
            <a:r>
              <a:rPr lang="nl-NL" sz="2200" dirty="0">
                <a:solidFill>
                  <a:schemeClr val="tx1"/>
                </a:solidFill>
              </a:rPr>
              <a:t> leaders)</a:t>
            </a:r>
          </a:p>
          <a:p>
            <a:pPr marL="457200" indent="-457200" algn="l">
              <a:buFont typeface="Arial" pitchFamily="34" charset="0"/>
              <a:buChar char="•"/>
            </a:pPr>
            <a:r>
              <a:rPr lang="nl-NL" sz="2200" dirty="0">
                <a:solidFill>
                  <a:schemeClr val="tx1"/>
                </a:solidFill>
              </a:rPr>
              <a:t>Klein beginnen, boeren moeten de techniek op hun eigen veld kunnen uitproberen, en met de gemeenschap de resultaten kunnen bespreken. Dit leidt tot acceptatie en verspreiding. </a:t>
            </a:r>
          </a:p>
          <a:p>
            <a:endParaRPr lang="nl-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611560" y="404664"/>
            <a:ext cx="8064896" cy="769441"/>
          </a:xfrm>
          <a:prstGeom prst="rect">
            <a:avLst/>
          </a:prstGeom>
        </p:spPr>
        <p:txBody>
          <a:bodyPr wrap="square">
            <a:spAutoFit/>
          </a:bodyPr>
          <a:lstStyle/>
          <a:p>
            <a:pPr algn="ctr"/>
            <a:r>
              <a:rPr lang="en-US" sz="44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Conclusie</a:t>
            </a:r>
            <a:endPar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6" name="Ondertitel 2"/>
          <p:cNvSpPr>
            <a:spLocks noGrp="1"/>
          </p:cNvSpPr>
          <p:nvPr>
            <p:ph type="subTitle" idx="1"/>
          </p:nvPr>
        </p:nvSpPr>
        <p:spPr>
          <a:xfrm>
            <a:off x="395536" y="1196752"/>
            <a:ext cx="5112568" cy="3816424"/>
          </a:xfrm>
        </p:spPr>
        <p:txBody>
          <a:bodyPr>
            <a:normAutofit/>
          </a:bodyPr>
          <a:lstStyle/>
          <a:p>
            <a:pPr marL="457200" indent="-457200" algn="l">
              <a:buFont typeface="Arial" pitchFamily="34" charset="0"/>
              <a:buChar char="•"/>
            </a:pPr>
            <a:r>
              <a:rPr lang="nl-NL" sz="2200" dirty="0">
                <a:solidFill>
                  <a:schemeClr val="tx1"/>
                </a:solidFill>
              </a:rPr>
              <a:t>70% van bevolking in ontwikkelingslanden is afhankelijk van de landbouw. Landbouw is gevoelig voor klimaatverandering. Huidige landbouw put de bodem uit. </a:t>
            </a:r>
          </a:p>
          <a:p>
            <a:pPr marL="457200" indent="-457200" algn="l">
              <a:buFont typeface="Arial" pitchFamily="34" charset="0"/>
              <a:buChar char="•"/>
            </a:pPr>
            <a:r>
              <a:rPr lang="nl-NL" sz="2200" dirty="0">
                <a:solidFill>
                  <a:schemeClr val="tx1"/>
                </a:solidFill>
              </a:rPr>
              <a:t>Duurzame landbouw / </a:t>
            </a:r>
            <a:r>
              <a:rPr lang="nl-NL" sz="2200" dirty="0" err="1">
                <a:solidFill>
                  <a:schemeClr val="tx1"/>
                </a:solidFill>
              </a:rPr>
              <a:t>FfF</a:t>
            </a:r>
            <a:r>
              <a:rPr lang="nl-NL" sz="2200" dirty="0">
                <a:solidFill>
                  <a:schemeClr val="tx1"/>
                </a:solidFill>
              </a:rPr>
              <a:t> kan leiden tot verbeterde voedselzekerheid</a:t>
            </a:r>
          </a:p>
          <a:p>
            <a:pPr marL="457200" indent="-457200" algn="l">
              <a:buFont typeface="Arial" pitchFamily="34" charset="0"/>
              <a:buChar char="•"/>
            </a:pPr>
            <a:r>
              <a:rPr lang="nl-NL" sz="2200" dirty="0">
                <a:solidFill>
                  <a:schemeClr val="tx1"/>
                </a:solidFill>
              </a:rPr>
              <a:t>Toegepast aan de lokale context</a:t>
            </a:r>
          </a:p>
          <a:p>
            <a:pPr marL="457200" indent="-457200" algn="l">
              <a:buFont typeface="Arial" pitchFamily="34" charset="0"/>
              <a:buChar char="•"/>
            </a:pPr>
            <a:r>
              <a:rPr lang="nl-NL" sz="2200" dirty="0">
                <a:solidFill>
                  <a:schemeClr val="tx1"/>
                </a:solidFill>
              </a:rPr>
              <a:t>Promotie: betrek gemeenschappen en let op het gevaar van gratis </a:t>
            </a:r>
            <a:r>
              <a:rPr lang="nl-NL" sz="2200" dirty="0" err="1">
                <a:solidFill>
                  <a:schemeClr val="tx1"/>
                </a:solidFill>
              </a:rPr>
              <a:t>inputs</a:t>
            </a:r>
            <a:endParaRPr lang="nl-NL" sz="1800" dirty="0">
              <a:solidFill>
                <a:schemeClr val="tx1"/>
              </a:solidFill>
            </a:endParaRPr>
          </a:p>
        </p:txBody>
      </p:sp>
      <p:pic>
        <p:nvPicPr>
          <p:cNvPr id="7" name="Picture 4" descr="C:\Users\Sven\Pictures\Pictures\Afbeeldingen\Reizen\2016 Malawi\4 - Mzuzu I\DSC0602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68144" y="1284096"/>
            <a:ext cx="3024336" cy="36684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647564" y="-5602"/>
            <a:ext cx="8064896" cy="1200329"/>
          </a:xfrm>
          <a:prstGeom prst="rect">
            <a:avLst/>
          </a:prstGeom>
        </p:spPr>
        <p:txBody>
          <a:bodyPr wrap="square">
            <a:spAutoFit/>
          </a:bodyPr>
          <a:lstStyle/>
          <a:p>
            <a:pPr algn="ctr"/>
            <a:r>
              <a:rPr lang="en-US" sz="72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Koffie</a:t>
            </a:r>
            <a:endParaRPr lang="en-US" sz="72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2" name="Rectangle 1"/>
          <p:cNvSpPr/>
          <p:nvPr/>
        </p:nvSpPr>
        <p:spPr>
          <a:xfrm>
            <a:off x="6156176" y="594563"/>
            <a:ext cx="4572000" cy="369332"/>
          </a:xfrm>
          <a:prstGeom prst="rect">
            <a:avLst/>
          </a:prstGeom>
        </p:spPr>
        <p:txBody>
          <a:bodyPr>
            <a:spAutoFit/>
          </a:bodyPr>
          <a:lstStyle/>
          <a:p>
            <a:endParaRPr lang="nl-NL" dirty="0"/>
          </a:p>
        </p:txBody>
      </p:sp>
      <p:sp>
        <p:nvSpPr>
          <p:cNvPr id="3" name="Rectangle 2"/>
          <p:cNvSpPr/>
          <p:nvPr/>
        </p:nvSpPr>
        <p:spPr>
          <a:xfrm>
            <a:off x="-3015716" y="-1539552"/>
            <a:ext cx="6966520" cy="369332"/>
          </a:xfrm>
          <a:prstGeom prst="rect">
            <a:avLst/>
          </a:prstGeom>
        </p:spPr>
        <p:txBody>
          <a:bodyPr wrap="square">
            <a:spAutoFit/>
          </a:bodyPr>
          <a:lstStyle/>
          <a:p>
            <a:endParaRPr lang="nl-NL"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931777"/>
            <a:ext cx="4536504" cy="4598016"/>
          </a:xfrm>
          <a:prstGeom prst="rect">
            <a:avLst/>
          </a:prstGeom>
        </p:spPr>
      </p:pic>
    </p:spTree>
    <p:extLst>
      <p:ext uri="{BB962C8B-B14F-4D97-AF65-F5344CB8AC3E}">
        <p14:creationId xmlns:p14="http://schemas.microsoft.com/office/powerpoint/2010/main" val="142258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1200329"/>
          </a:xfrm>
          <a:prstGeom prst="rect">
            <a:avLst/>
          </a:prstGeom>
        </p:spPr>
        <p:txBody>
          <a:bodyPr wrap="square">
            <a:spAutoFit/>
          </a:bodyPr>
          <a:lstStyle/>
          <a:p>
            <a:pPr algn="ctr"/>
            <a:r>
              <a:rPr lang="en-US" sz="44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Afhankelijkheid</a:t>
            </a: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-&gt; </a:t>
            </a:r>
            <a:r>
              <a:rPr lang="en-US" sz="44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zelfredzaamheid</a:t>
            </a:r>
            <a:endPar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a:p>
            <a:pPr algn="ctr"/>
            <a:r>
              <a:rPr lang="en-US" sz="28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Umoja</a:t>
            </a:r>
            <a:endPar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3" name="Subtitle 2"/>
          <p:cNvSpPr>
            <a:spLocks noGrp="1"/>
          </p:cNvSpPr>
          <p:nvPr>
            <p:ph type="subTitle" idx="1"/>
          </p:nvPr>
        </p:nvSpPr>
        <p:spPr>
          <a:xfrm>
            <a:off x="107504" y="1619486"/>
            <a:ext cx="9036496" cy="3681722"/>
          </a:xfrm>
        </p:spPr>
        <p:txBody>
          <a:bodyPr>
            <a:normAutofit/>
          </a:bodyPr>
          <a:lstStyle/>
          <a:p>
            <a:pPr algn="l"/>
            <a:endParaRPr lang="nl-NL" sz="2000" b="1" dirty="0"/>
          </a:p>
          <a:p>
            <a:pPr algn="l"/>
            <a:endParaRPr lang="nl-NL" sz="1600" b="1" dirty="0"/>
          </a:p>
        </p:txBody>
      </p:sp>
    </p:spTree>
    <p:extLst>
      <p:ext uri="{BB962C8B-B14F-4D97-AF65-F5344CB8AC3E}">
        <p14:creationId xmlns:p14="http://schemas.microsoft.com/office/powerpoint/2010/main" val="2101475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1200329"/>
          </a:xfrm>
          <a:prstGeom prst="rect">
            <a:avLst/>
          </a:prstGeom>
        </p:spPr>
        <p:txBody>
          <a:bodyPr wrap="square">
            <a:spAutoFit/>
          </a:bodyPr>
          <a:lstStyle/>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Foundations for Farming</a:t>
            </a:r>
          </a:p>
          <a:p>
            <a:pPr algn="ctr"/>
            <a:r>
              <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Training/ Stage/ </a:t>
            </a:r>
            <a:r>
              <a:rPr lang="en-US" sz="28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Materialen</a:t>
            </a:r>
            <a:endPar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3" name="Subtitle 2"/>
          <p:cNvSpPr>
            <a:spLocks noGrp="1"/>
          </p:cNvSpPr>
          <p:nvPr>
            <p:ph type="subTitle" idx="1"/>
          </p:nvPr>
        </p:nvSpPr>
        <p:spPr>
          <a:xfrm>
            <a:off x="179512" y="1373264"/>
            <a:ext cx="8949680" cy="3715571"/>
          </a:xfrm>
        </p:spPr>
        <p:txBody>
          <a:bodyPr>
            <a:normAutofit fontScale="92500" lnSpcReduction="20000"/>
          </a:bodyPr>
          <a:lstStyle/>
          <a:p>
            <a:pPr algn="l"/>
            <a:r>
              <a:rPr lang="nl-NL" sz="2000" b="1" u="sng" dirty="0">
                <a:solidFill>
                  <a:schemeClr val="tx1"/>
                </a:solidFill>
              </a:rPr>
              <a:t>Training mogelijkheden FfF Office in Zimbabwe</a:t>
            </a:r>
          </a:p>
          <a:p>
            <a:pPr marL="342900" indent="-342900" algn="l">
              <a:buFont typeface="Wingdings" panose="05000000000000000000" pitchFamily="2" charset="2"/>
              <a:buChar char="ü"/>
            </a:pPr>
            <a:r>
              <a:rPr lang="nl-NL" sz="2000" b="1" dirty="0">
                <a:solidFill>
                  <a:schemeClr val="tx1"/>
                </a:solidFill>
              </a:rPr>
              <a:t>Champs Conference: </a:t>
            </a:r>
            <a:br>
              <a:rPr lang="nl-NL" sz="2000" b="1" dirty="0">
                <a:solidFill>
                  <a:schemeClr val="tx1"/>
                </a:solidFill>
              </a:rPr>
            </a:br>
            <a:r>
              <a:rPr lang="en-US" sz="2000" dirty="0"/>
              <a:t>Datum: 7 – 9 </a:t>
            </a:r>
            <a:r>
              <a:rPr lang="en-US" sz="2000" dirty="0" err="1"/>
              <a:t>Maart</a:t>
            </a:r>
            <a:r>
              <a:rPr lang="en-US" sz="2000" dirty="0"/>
              <a:t> 2017, Harare, Zimbabwe</a:t>
            </a:r>
          </a:p>
          <a:p>
            <a:pPr marL="342900" indent="-342900" algn="l">
              <a:buFont typeface="Wingdings" panose="05000000000000000000" pitchFamily="2" charset="2"/>
              <a:buChar char="ü"/>
            </a:pPr>
            <a:r>
              <a:rPr lang="nl-NL" sz="2000" b="1" dirty="0">
                <a:solidFill>
                  <a:schemeClr val="tx1"/>
                </a:solidFill>
              </a:rPr>
              <a:t>International Champions Course</a:t>
            </a:r>
          </a:p>
          <a:p>
            <a:pPr marL="342900" indent="-342900" algn="l">
              <a:buFont typeface="Wingdings" panose="05000000000000000000" pitchFamily="2" charset="2"/>
              <a:buChar char="ü"/>
            </a:pPr>
            <a:r>
              <a:rPr lang="nl-NL" sz="2000" b="1" dirty="0">
                <a:solidFill>
                  <a:schemeClr val="tx1"/>
                </a:solidFill>
              </a:rPr>
              <a:t>Various courses</a:t>
            </a:r>
          </a:p>
          <a:p>
            <a:pPr marL="342900" indent="-342900" algn="l">
              <a:buFont typeface="Wingdings" panose="05000000000000000000" pitchFamily="2" charset="2"/>
              <a:buChar char="ü"/>
            </a:pPr>
            <a:r>
              <a:rPr lang="nl-NL" sz="2000" b="1" dirty="0">
                <a:solidFill>
                  <a:schemeClr val="tx1"/>
                </a:solidFill>
              </a:rPr>
              <a:t>More info: </a:t>
            </a:r>
            <a:r>
              <a:rPr lang="nl-NL" sz="2000" dirty="0">
                <a:solidFill>
                  <a:schemeClr val="bg1">
                    <a:lumMod val="65000"/>
                  </a:schemeClr>
                </a:solidFill>
                <a:hlinkClick r:id="rId3"/>
              </a:rPr>
              <a:t>www.fffzimbabwe.org</a:t>
            </a:r>
            <a:endParaRPr lang="nl-NL" sz="2000" dirty="0">
              <a:solidFill>
                <a:schemeClr val="bg1">
                  <a:lumMod val="65000"/>
                </a:schemeClr>
              </a:solidFill>
            </a:endParaRPr>
          </a:p>
          <a:p>
            <a:pPr algn="l"/>
            <a:endParaRPr lang="nl-NL" sz="2000" dirty="0">
              <a:solidFill>
                <a:schemeClr val="bg1">
                  <a:lumMod val="65000"/>
                </a:schemeClr>
              </a:solidFill>
            </a:endParaRPr>
          </a:p>
          <a:p>
            <a:pPr algn="l"/>
            <a:r>
              <a:rPr lang="nl-NL" sz="2000" b="1" u="sng" dirty="0">
                <a:solidFill>
                  <a:schemeClr val="tx1"/>
                </a:solidFill>
              </a:rPr>
              <a:t>Training mogelijkheden FfF Office in Malawi</a:t>
            </a:r>
          </a:p>
          <a:p>
            <a:pPr marL="342900" indent="-342900" algn="l">
              <a:buFont typeface="Wingdings" panose="05000000000000000000" pitchFamily="2" charset="2"/>
              <a:buChar char="ü"/>
            </a:pPr>
            <a:r>
              <a:rPr lang="nl-NL" sz="2000" b="1" dirty="0">
                <a:solidFill>
                  <a:schemeClr val="tx1"/>
                </a:solidFill>
              </a:rPr>
              <a:t>Stewardship school; 6-weeks TtT-training: </a:t>
            </a:r>
            <a:br>
              <a:rPr lang="nl-NL" sz="2000" b="1" dirty="0">
                <a:solidFill>
                  <a:schemeClr val="tx1"/>
                </a:solidFill>
              </a:rPr>
            </a:br>
            <a:r>
              <a:rPr lang="en-US" sz="2000" dirty="0"/>
              <a:t>Datum: April 2017, Blantyre, Malawi</a:t>
            </a:r>
            <a:endParaRPr lang="nl-NL" sz="2000" b="1" dirty="0">
              <a:solidFill>
                <a:schemeClr val="tx1"/>
              </a:solidFill>
            </a:endParaRPr>
          </a:p>
          <a:p>
            <a:pPr marL="342900" indent="-342900" algn="l">
              <a:buFont typeface="Wingdings" panose="05000000000000000000" pitchFamily="2" charset="2"/>
              <a:buChar char="ü"/>
            </a:pPr>
            <a:r>
              <a:rPr lang="nl-NL" sz="2000" b="1" dirty="0">
                <a:solidFill>
                  <a:schemeClr val="tx1"/>
                </a:solidFill>
              </a:rPr>
              <a:t>Various courses</a:t>
            </a:r>
          </a:p>
          <a:p>
            <a:pPr marL="342900" indent="-342900" algn="l">
              <a:buFont typeface="Wingdings" panose="05000000000000000000" pitchFamily="2" charset="2"/>
              <a:buChar char="ü"/>
            </a:pPr>
            <a:r>
              <a:rPr lang="nl-NL" sz="2000" b="1" dirty="0">
                <a:solidFill>
                  <a:schemeClr val="tx1"/>
                </a:solidFill>
              </a:rPr>
              <a:t>Training on the spot; in </a:t>
            </a:r>
            <a:r>
              <a:rPr lang="nl-NL" sz="2000" b="1" dirty="0" err="1">
                <a:solidFill>
                  <a:schemeClr val="tx1"/>
                </a:solidFill>
              </a:rPr>
              <a:t>communities</a:t>
            </a:r>
            <a:endParaRPr lang="nl-NL" sz="2000" b="1" dirty="0">
              <a:solidFill>
                <a:schemeClr val="tx1"/>
              </a:solidFill>
            </a:endParaRPr>
          </a:p>
          <a:p>
            <a:pPr marL="342900" indent="-342900" algn="l">
              <a:buFont typeface="Wingdings" panose="05000000000000000000" pitchFamily="2" charset="2"/>
              <a:buChar char="ü"/>
            </a:pPr>
            <a:r>
              <a:rPr lang="nl-NL" sz="2000" b="1" dirty="0">
                <a:solidFill>
                  <a:schemeClr val="tx1"/>
                </a:solidFill>
              </a:rPr>
              <a:t>More info: </a:t>
            </a:r>
            <a:r>
              <a:rPr lang="nl-NL" sz="2000" dirty="0">
                <a:solidFill>
                  <a:schemeClr val="bg1">
                    <a:lumMod val="65000"/>
                  </a:schemeClr>
                </a:solidFill>
                <a:hlinkClick r:id="rId4"/>
              </a:rPr>
              <a:t>www.crownmalawi.org</a:t>
            </a:r>
            <a:endParaRPr lang="nl-NL" sz="2000" dirty="0">
              <a:solidFill>
                <a:schemeClr val="bg1">
                  <a:lumMod val="65000"/>
                </a:schemeClr>
              </a:solidFill>
            </a:endParaRPr>
          </a:p>
          <a:p>
            <a:pPr algn="l"/>
            <a:endParaRPr lang="nl-NL" sz="2000" dirty="0">
              <a:solidFill>
                <a:schemeClr val="bg1">
                  <a:lumMod val="65000"/>
                </a:schemeClr>
              </a:solidFill>
            </a:endParaRPr>
          </a:p>
          <a:p>
            <a:pPr algn="l"/>
            <a:endParaRPr lang="nl-NL" sz="2000" dirty="0">
              <a:solidFill>
                <a:schemeClr val="bg1">
                  <a:lumMod val="65000"/>
                </a:schemeClr>
              </a:solidFill>
            </a:endParaRP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0032" y="2237792"/>
            <a:ext cx="4276564" cy="2851042"/>
          </a:xfrm>
          <a:prstGeom prst="rect">
            <a:avLst/>
          </a:prstGeom>
        </p:spPr>
      </p:pic>
    </p:spTree>
    <p:extLst>
      <p:ext uri="{BB962C8B-B14F-4D97-AF65-F5344CB8AC3E}">
        <p14:creationId xmlns:p14="http://schemas.microsoft.com/office/powerpoint/2010/main" val="274863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7984" y="2204864"/>
            <a:ext cx="4716016" cy="2913467"/>
          </a:xfrm>
          <a:prstGeom prst="rect">
            <a:avLst/>
          </a:prstGeom>
        </p:spPr>
      </p:pic>
      <p:pic>
        <p:nvPicPr>
          <p:cNvPr id="4" name="Picture 4"/>
          <p:cNvPicPr>
            <a:picLocks noChangeAspect="1"/>
          </p:cNvPicPr>
          <p:nvPr/>
        </p:nvPicPr>
        <p:blipFill>
          <a:blip r:embed="rId3" cstate="print"/>
          <a:stretch>
            <a:fillRect/>
          </a:stretch>
        </p:blipFill>
        <p:spPr>
          <a:xfrm>
            <a:off x="0" y="5118331"/>
            <a:ext cx="9150566" cy="1769165"/>
          </a:xfrm>
          <a:prstGeom prst="rect">
            <a:avLst/>
          </a:prstGeom>
        </p:spPr>
      </p:pic>
      <p:sp>
        <p:nvSpPr>
          <p:cNvPr id="5" name="Rectangle 6"/>
          <p:cNvSpPr/>
          <p:nvPr/>
        </p:nvSpPr>
        <p:spPr>
          <a:xfrm>
            <a:off x="0" y="172936"/>
            <a:ext cx="9144000" cy="1200329"/>
          </a:xfrm>
          <a:prstGeom prst="rect">
            <a:avLst/>
          </a:prstGeom>
        </p:spPr>
        <p:txBody>
          <a:bodyPr wrap="square">
            <a:spAutoFit/>
          </a:bodyPr>
          <a:lstStyle/>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Foundations for Farming</a:t>
            </a:r>
          </a:p>
          <a:p>
            <a:pPr algn="ctr"/>
            <a:r>
              <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Training/ Stage/ </a:t>
            </a:r>
            <a:r>
              <a:rPr lang="en-US" sz="28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Materialen</a:t>
            </a:r>
            <a:endPar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3" name="Subtitle 2"/>
          <p:cNvSpPr>
            <a:spLocks noGrp="1"/>
          </p:cNvSpPr>
          <p:nvPr>
            <p:ph type="subTitle" idx="1"/>
          </p:nvPr>
        </p:nvSpPr>
        <p:spPr>
          <a:xfrm>
            <a:off x="194320" y="1373265"/>
            <a:ext cx="8698160" cy="3681722"/>
          </a:xfrm>
        </p:spPr>
        <p:txBody>
          <a:bodyPr>
            <a:normAutofit lnSpcReduction="10000"/>
          </a:bodyPr>
          <a:lstStyle/>
          <a:p>
            <a:pPr algn="l"/>
            <a:r>
              <a:rPr lang="nl-NL" sz="2000" b="1" u="sng" dirty="0">
                <a:solidFill>
                  <a:schemeClr val="tx1"/>
                </a:solidFill>
              </a:rPr>
              <a:t>Mogelijkheden voor stage of vrijwilligerswerk</a:t>
            </a:r>
          </a:p>
          <a:p>
            <a:pPr algn="l"/>
            <a:r>
              <a:rPr lang="nl-NL" sz="2000" b="1" dirty="0">
                <a:solidFill>
                  <a:schemeClr val="tx1"/>
                </a:solidFill>
              </a:rPr>
              <a:t>In Malawi: </a:t>
            </a:r>
          </a:p>
          <a:p>
            <a:pPr marL="342900" indent="-342900" algn="l">
              <a:buFont typeface="Wingdings" panose="05000000000000000000" pitchFamily="2" charset="2"/>
              <a:buChar char="ü"/>
            </a:pPr>
            <a:r>
              <a:rPr lang="nl-NL" sz="2000" b="1" dirty="0">
                <a:solidFill>
                  <a:schemeClr val="tx1"/>
                </a:solidFill>
              </a:rPr>
              <a:t>Stage ‘Hoe werkt FfF in de praktijk?’</a:t>
            </a:r>
          </a:p>
          <a:p>
            <a:pPr marL="342900" indent="-342900" algn="l">
              <a:buFont typeface="Wingdings" panose="05000000000000000000" pitchFamily="2" charset="2"/>
              <a:buChar char="ü"/>
            </a:pPr>
            <a:r>
              <a:rPr lang="nl-NL" sz="2000" b="1" dirty="0">
                <a:solidFill>
                  <a:schemeClr val="tx1"/>
                </a:solidFill>
              </a:rPr>
              <a:t>Helpende handen voor bouw training centrum, Maluwa, Malawi</a:t>
            </a:r>
          </a:p>
          <a:p>
            <a:pPr marL="342900" indent="-342900" algn="l">
              <a:buFont typeface="Wingdings" panose="05000000000000000000" pitchFamily="2" charset="2"/>
              <a:buChar char="ü"/>
            </a:pPr>
            <a:r>
              <a:rPr lang="nl-NL" sz="2000" b="1" dirty="0">
                <a:solidFill>
                  <a:schemeClr val="tx1"/>
                </a:solidFill>
              </a:rPr>
              <a:t>Wetenschappelijk onderzoek grondbedekking</a:t>
            </a:r>
          </a:p>
          <a:p>
            <a:pPr marL="342900" indent="-342900" algn="l">
              <a:buFont typeface="Wingdings" panose="05000000000000000000" pitchFamily="2" charset="2"/>
              <a:buChar char="ü"/>
            </a:pPr>
            <a:r>
              <a:rPr lang="nl-NL" sz="2000" b="1" dirty="0">
                <a:solidFill>
                  <a:schemeClr val="tx1"/>
                </a:solidFill>
              </a:rPr>
              <a:t>Jongerenreizen, Maluwa, Malawi</a:t>
            </a:r>
          </a:p>
          <a:p>
            <a:pPr algn="l"/>
            <a:r>
              <a:rPr lang="nl-NL" sz="2000" b="1" dirty="0">
                <a:solidFill>
                  <a:schemeClr val="tx1"/>
                </a:solidFill>
              </a:rPr>
              <a:t>Op aanvraag: </a:t>
            </a:r>
          </a:p>
          <a:p>
            <a:pPr algn="l"/>
            <a:r>
              <a:rPr lang="nl-NL" sz="2000" b="1" dirty="0">
                <a:solidFill>
                  <a:schemeClr val="tx1"/>
                </a:solidFill>
              </a:rPr>
              <a:t>bv. Film productie African Money Map, </a:t>
            </a:r>
            <a:br>
              <a:rPr lang="nl-NL" sz="2000" b="1" dirty="0">
                <a:solidFill>
                  <a:schemeClr val="tx1"/>
                </a:solidFill>
              </a:rPr>
            </a:br>
            <a:r>
              <a:rPr lang="nl-NL" sz="2000" b="1" dirty="0">
                <a:solidFill>
                  <a:schemeClr val="tx1"/>
                </a:solidFill>
              </a:rPr>
              <a:t>kleinschalige business-groepen, etc.</a:t>
            </a:r>
          </a:p>
          <a:p>
            <a:pPr algn="l"/>
            <a:endParaRPr lang="nl-NL" sz="2000" b="1" dirty="0">
              <a:solidFill>
                <a:schemeClr val="tx1"/>
              </a:solidFill>
            </a:endParaRPr>
          </a:p>
          <a:p>
            <a:pPr algn="l"/>
            <a:r>
              <a:rPr lang="nl-NL" sz="2000" b="1" dirty="0">
                <a:solidFill>
                  <a:schemeClr val="tx1"/>
                </a:solidFill>
              </a:rPr>
              <a:t>Interesse? Contact: FfF-NL</a:t>
            </a:r>
          </a:p>
          <a:p>
            <a:pPr algn="l"/>
            <a:endParaRPr lang="en-US" sz="2000" b="1" dirty="0">
              <a:solidFill>
                <a:schemeClr val="tx1"/>
              </a:solidFill>
            </a:endParaRPr>
          </a:p>
          <a:p>
            <a:pPr algn="l"/>
            <a:endParaRPr lang="nl-NL" sz="2000" b="1" dirty="0"/>
          </a:p>
        </p:txBody>
      </p:sp>
    </p:spTree>
    <p:extLst>
      <p:ext uri="{BB962C8B-B14F-4D97-AF65-F5344CB8AC3E}">
        <p14:creationId xmlns:p14="http://schemas.microsoft.com/office/powerpoint/2010/main" val="94861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1200329"/>
          </a:xfrm>
          <a:prstGeom prst="rect">
            <a:avLst/>
          </a:prstGeom>
        </p:spPr>
        <p:txBody>
          <a:bodyPr wrap="square">
            <a:spAutoFit/>
          </a:bodyPr>
          <a:lstStyle/>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Foundations for Farming</a:t>
            </a:r>
          </a:p>
          <a:p>
            <a:pPr algn="ctr"/>
            <a:r>
              <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Training/ Stage/ </a:t>
            </a:r>
            <a:r>
              <a:rPr lang="en-US" sz="28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Materialen</a:t>
            </a:r>
            <a:endPar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3" name="Subtitle 2"/>
          <p:cNvSpPr>
            <a:spLocks noGrp="1"/>
          </p:cNvSpPr>
          <p:nvPr>
            <p:ph type="subTitle" idx="1"/>
          </p:nvPr>
        </p:nvSpPr>
        <p:spPr>
          <a:xfrm>
            <a:off x="179512" y="1373264"/>
            <a:ext cx="9217024" cy="3927943"/>
          </a:xfrm>
        </p:spPr>
        <p:txBody>
          <a:bodyPr>
            <a:normAutofit lnSpcReduction="10000"/>
          </a:bodyPr>
          <a:lstStyle/>
          <a:p>
            <a:pPr algn="l"/>
            <a:r>
              <a:rPr lang="nl-NL" sz="2000" b="1" u="sng" dirty="0">
                <a:solidFill>
                  <a:schemeClr val="tx1"/>
                </a:solidFill>
              </a:rPr>
              <a:t>Materialen Foundations for Farming</a:t>
            </a:r>
          </a:p>
          <a:p>
            <a:pPr algn="l"/>
            <a:r>
              <a:rPr lang="en-US" sz="2000" b="1" dirty="0">
                <a:solidFill>
                  <a:schemeClr val="tx1"/>
                </a:solidFill>
              </a:rPr>
              <a:t>Foundations for Farming DVD’s: </a:t>
            </a:r>
          </a:p>
          <a:p>
            <a:pPr marL="342900" indent="-342900" algn="l">
              <a:buFont typeface="Wingdings" panose="05000000000000000000" pitchFamily="2" charset="2"/>
              <a:buChar char="ü"/>
            </a:pPr>
            <a:r>
              <a:rPr lang="en-US" sz="2000" b="1" dirty="0">
                <a:solidFill>
                  <a:schemeClr val="tx1"/>
                </a:solidFill>
              </a:rPr>
              <a:t>DVD info over: </a:t>
            </a:r>
            <a:r>
              <a:rPr lang="en-US" sz="2000" b="1" dirty="0" err="1">
                <a:solidFill>
                  <a:schemeClr val="tx1"/>
                </a:solidFill>
              </a:rPr>
              <a:t>Principes</a:t>
            </a:r>
            <a:r>
              <a:rPr lang="en-US" sz="2000" b="1" dirty="0">
                <a:solidFill>
                  <a:schemeClr val="tx1"/>
                </a:solidFill>
              </a:rPr>
              <a:t> </a:t>
            </a:r>
            <a:r>
              <a:rPr lang="en-US" sz="2000" b="1" dirty="0" err="1">
                <a:solidFill>
                  <a:schemeClr val="tx1"/>
                </a:solidFill>
              </a:rPr>
              <a:t>FfF</a:t>
            </a:r>
            <a:r>
              <a:rPr lang="en-US" sz="2000" b="1" dirty="0">
                <a:solidFill>
                  <a:schemeClr val="tx1"/>
                </a:solidFill>
              </a:rPr>
              <a:t>, </a:t>
            </a:r>
            <a:r>
              <a:rPr lang="en-US" sz="2000" b="1" dirty="0" err="1">
                <a:solidFill>
                  <a:schemeClr val="tx1"/>
                </a:solidFill>
              </a:rPr>
              <a:t>veldvoorbereiding</a:t>
            </a:r>
            <a:r>
              <a:rPr lang="en-US" sz="2000" b="1" dirty="0">
                <a:solidFill>
                  <a:schemeClr val="tx1"/>
                </a:solidFill>
              </a:rPr>
              <a:t>, </a:t>
            </a:r>
            <a:r>
              <a:rPr lang="en-US" sz="2000" b="1" dirty="0" err="1">
                <a:solidFill>
                  <a:schemeClr val="tx1"/>
                </a:solidFill>
              </a:rPr>
              <a:t>kompost</a:t>
            </a:r>
            <a:r>
              <a:rPr lang="en-US" sz="2000" b="1" dirty="0">
                <a:solidFill>
                  <a:schemeClr val="tx1"/>
                </a:solidFill>
              </a:rPr>
              <a:t> </a:t>
            </a:r>
            <a:r>
              <a:rPr lang="en-US" sz="2000" b="1" dirty="0" err="1">
                <a:solidFill>
                  <a:schemeClr val="tx1"/>
                </a:solidFill>
              </a:rPr>
              <a:t>maken</a:t>
            </a:r>
            <a:r>
              <a:rPr lang="en-US" sz="2000" b="1" dirty="0">
                <a:solidFill>
                  <a:schemeClr val="tx1"/>
                </a:solidFill>
              </a:rPr>
              <a:t>, </a:t>
            </a:r>
            <a:r>
              <a:rPr lang="en-US" sz="2000" b="1" dirty="0" err="1">
                <a:solidFill>
                  <a:schemeClr val="tx1"/>
                </a:solidFill>
              </a:rPr>
              <a:t>moestuin</a:t>
            </a:r>
            <a:r>
              <a:rPr lang="en-US" sz="2000" b="1" dirty="0">
                <a:solidFill>
                  <a:schemeClr val="tx1"/>
                </a:solidFill>
              </a:rPr>
              <a:t>, </a:t>
            </a:r>
            <a:r>
              <a:rPr lang="en-US" sz="2000" b="1" dirty="0" err="1">
                <a:solidFill>
                  <a:schemeClr val="tx1"/>
                </a:solidFill>
              </a:rPr>
              <a:t>etc</a:t>
            </a:r>
            <a:endParaRPr lang="en-US" sz="2000" b="1" dirty="0">
              <a:solidFill>
                <a:schemeClr val="tx1"/>
              </a:solidFill>
            </a:endParaRPr>
          </a:p>
          <a:p>
            <a:pPr marL="342900" indent="-342900" algn="l">
              <a:buFont typeface="Wingdings" panose="05000000000000000000" pitchFamily="2" charset="2"/>
              <a:buChar char="ü"/>
            </a:pPr>
            <a:r>
              <a:rPr lang="en-US" sz="2000" b="1" dirty="0">
                <a:solidFill>
                  <a:schemeClr val="tx1"/>
                </a:solidFill>
              </a:rPr>
              <a:t>DVD ‘Composting’ over: </a:t>
            </a:r>
            <a:r>
              <a:rPr lang="en-US" sz="2000" b="1" dirty="0" err="1">
                <a:solidFill>
                  <a:schemeClr val="tx1"/>
                </a:solidFill>
              </a:rPr>
              <a:t>Kompost</a:t>
            </a:r>
            <a:r>
              <a:rPr lang="en-US" sz="2000" b="1" dirty="0">
                <a:solidFill>
                  <a:schemeClr val="tx1"/>
                </a:solidFill>
              </a:rPr>
              <a:t> </a:t>
            </a:r>
            <a:r>
              <a:rPr lang="en-US" sz="2000" b="1" dirty="0" err="1">
                <a:solidFill>
                  <a:schemeClr val="tx1"/>
                </a:solidFill>
              </a:rPr>
              <a:t>maken</a:t>
            </a:r>
            <a:endParaRPr lang="en-US" sz="2000" b="1" dirty="0">
              <a:solidFill>
                <a:schemeClr val="tx1"/>
              </a:solidFill>
            </a:endParaRPr>
          </a:p>
          <a:p>
            <a:pPr marL="342900" indent="-342900" algn="l">
              <a:buFont typeface="Wingdings" panose="05000000000000000000" pitchFamily="2" charset="2"/>
              <a:buChar char="ü"/>
            </a:pPr>
            <a:r>
              <a:rPr lang="en-US" sz="2000" b="1" dirty="0">
                <a:solidFill>
                  <a:schemeClr val="tx1"/>
                </a:solidFill>
              </a:rPr>
              <a:t>DVD ‘Testimonies’ over: </a:t>
            </a:r>
            <a:r>
              <a:rPr lang="en-US" sz="2000" b="1" dirty="0" err="1">
                <a:solidFill>
                  <a:schemeClr val="tx1"/>
                </a:solidFill>
              </a:rPr>
              <a:t>Getuigenissen</a:t>
            </a:r>
            <a:r>
              <a:rPr lang="en-US" sz="2000" b="1" dirty="0">
                <a:solidFill>
                  <a:schemeClr val="tx1"/>
                </a:solidFill>
              </a:rPr>
              <a:t> van </a:t>
            </a:r>
            <a:r>
              <a:rPr lang="en-US" sz="2000" b="1" dirty="0" err="1">
                <a:solidFill>
                  <a:schemeClr val="tx1"/>
                </a:solidFill>
              </a:rPr>
              <a:t>boeren</a:t>
            </a:r>
            <a:r>
              <a:rPr lang="en-US" sz="2000" b="1" dirty="0">
                <a:solidFill>
                  <a:schemeClr val="tx1"/>
                </a:solidFill>
              </a:rPr>
              <a:t> die </a:t>
            </a:r>
            <a:r>
              <a:rPr lang="en-US" sz="2000" b="1" dirty="0" err="1">
                <a:solidFill>
                  <a:schemeClr val="tx1"/>
                </a:solidFill>
              </a:rPr>
              <a:t>FfF</a:t>
            </a:r>
            <a:r>
              <a:rPr lang="en-US" sz="2000" b="1" dirty="0">
                <a:solidFill>
                  <a:schemeClr val="tx1"/>
                </a:solidFill>
              </a:rPr>
              <a:t> </a:t>
            </a:r>
            <a:r>
              <a:rPr lang="en-US" sz="2000" b="1" dirty="0" err="1">
                <a:solidFill>
                  <a:schemeClr val="tx1"/>
                </a:solidFill>
              </a:rPr>
              <a:t>doen</a:t>
            </a:r>
            <a:r>
              <a:rPr lang="en-US" sz="2000" b="1" dirty="0">
                <a:solidFill>
                  <a:schemeClr val="tx1"/>
                </a:solidFill>
              </a:rPr>
              <a:t> in Malawi</a:t>
            </a:r>
          </a:p>
          <a:p>
            <a:pPr marL="342900" indent="-342900" algn="l">
              <a:buFont typeface="Wingdings" panose="05000000000000000000" pitchFamily="2" charset="2"/>
              <a:buChar char="ü"/>
            </a:pPr>
            <a:r>
              <a:rPr lang="en-US" sz="2000" b="1" dirty="0" err="1">
                <a:solidFill>
                  <a:schemeClr val="tx1"/>
                </a:solidFill>
              </a:rPr>
              <a:t>Speelfilm</a:t>
            </a:r>
            <a:r>
              <a:rPr lang="en-US" sz="2000" b="1" dirty="0">
                <a:solidFill>
                  <a:schemeClr val="tx1"/>
                </a:solidFill>
              </a:rPr>
              <a:t>: ‘Times of Change’ over: </a:t>
            </a:r>
            <a:r>
              <a:rPr lang="en-US" sz="2000" b="1" dirty="0" err="1">
                <a:solidFill>
                  <a:schemeClr val="tx1"/>
                </a:solidFill>
              </a:rPr>
              <a:t>Implementatie</a:t>
            </a:r>
            <a:r>
              <a:rPr lang="en-US" sz="2000" b="1" dirty="0">
                <a:solidFill>
                  <a:schemeClr val="tx1"/>
                </a:solidFill>
              </a:rPr>
              <a:t> </a:t>
            </a:r>
            <a:r>
              <a:rPr lang="en-US" sz="2000" b="1" dirty="0" err="1">
                <a:solidFill>
                  <a:schemeClr val="tx1"/>
                </a:solidFill>
              </a:rPr>
              <a:t>FfF</a:t>
            </a:r>
            <a:r>
              <a:rPr lang="en-US" sz="2000" b="1" dirty="0">
                <a:solidFill>
                  <a:schemeClr val="tx1"/>
                </a:solidFill>
              </a:rPr>
              <a:t> </a:t>
            </a:r>
            <a:r>
              <a:rPr lang="en-US" sz="2000" b="1" dirty="0" err="1">
                <a:solidFill>
                  <a:schemeClr val="tx1"/>
                </a:solidFill>
              </a:rPr>
              <a:t>als</a:t>
            </a:r>
            <a:r>
              <a:rPr lang="en-US" sz="2000" b="1" dirty="0">
                <a:solidFill>
                  <a:schemeClr val="tx1"/>
                </a:solidFill>
              </a:rPr>
              <a:t> </a:t>
            </a:r>
            <a:r>
              <a:rPr lang="en-US" sz="2000" b="1" dirty="0" err="1">
                <a:solidFill>
                  <a:schemeClr val="tx1"/>
                </a:solidFill>
              </a:rPr>
              <a:t>gezin</a:t>
            </a:r>
            <a:r>
              <a:rPr lang="en-US" sz="2000" b="1" dirty="0">
                <a:solidFill>
                  <a:schemeClr val="tx1"/>
                </a:solidFill>
              </a:rPr>
              <a:t> </a:t>
            </a:r>
            <a:r>
              <a:rPr lang="en-US" sz="2000" b="1" dirty="0" err="1">
                <a:solidFill>
                  <a:schemeClr val="tx1"/>
                </a:solidFill>
              </a:rPr>
              <a:t>en</a:t>
            </a:r>
            <a:r>
              <a:rPr lang="en-US" sz="2000" b="1" dirty="0">
                <a:solidFill>
                  <a:schemeClr val="tx1"/>
                </a:solidFill>
              </a:rPr>
              <a:t> de </a:t>
            </a:r>
            <a:r>
              <a:rPr lang="en-US" sz="2000" b="1" dirty="0" err="1">
                <a:solidFill>
                  <a:schemeClr val="tx1"/>
                </a:solidFill>
              </a:rPr>
              <a:t>uitdagingen</a:t>
            </a:r>
            <a:endParaRPr lang="en-US" sz="2000" b="1" dirty="0">
              <a:solidFill>
                <a:schemeClr val="tx1"/>
              </a:solidFill>
            </a:endParaRPr>
          </a:p>
          <a:p>
            <a:pPr algn="l"/>
            <a:endParaRPr lang="en-US" sz="2000" b="1" dirty="0">
              <a:solidFill>
                <a:schemeClr val="tx1"/>
              </a:solidFill>
            </a:endParaRPr>
          </a:p>
          <a:p>
            <a:pPr algn="l"/>
            <a:r>
              <a:rPr lang="en-US" sz="2000" b="1" dirty="0">
                <a:solidFill>
                  <a:schemeClr val="tx1"/>
                </a:solidFill>
              </a:rPr>
              <a:t>Foundations for Farming training tools</a:t>
            </a:r>
          </a:p>
          <a:p>
            <a:pPr marL="342900" indent="-342900" algn="l">
              <a:buFont typeface="Wingdings" panose="05000000000000000000" pitchFamily="2" charset="2"/>
              <a:buChar char="ü"/>
            </a:pPr>
            <a:r>
              <a:rPr lang="en-US" sz="2000" b="1" dirty="0">
                <a:solidFill>
                  <a:schemeClr val="tx1"/>
                </a:solidFill>
              </a:rPr>
              <a:t>Trainers handbook</a:t>
            </a:r>
          </a:p>
          <a:p>
            <a:pPr marL="342900" indent="-342900" algn="l">
              <a:buFont typeface="Wingdings" panose="05000000000000000000" pitchFamily="2" charset="2"/>
              <a:buChar char="ü"/>
            </a:pPr>
            <a:r>
              <a:rPr lang="en-US" sz="2000" b="1" dirty="0" err="1">
                <a:solidFill>
                  <a:schemeClr val="tx1"/>
                </a:solidFill>
              </a:rPr>
              <a:t>FfF</a:t>
            </a:r>
            <a:r>
              <a:rPr lang="en-US" sz="2000" b="1" dirty="0">
                <a:solidFill>
                  <a:schemeClr val="tx1"/>
                </a:solidFill>
              </a:rPr>
              <a:t> flipchart</a:t>
            </a:r>
          </a:p>
          <a:p>
            <a:pPr marL="342900" indent="-342900" algn="l">
              <a:buFont typeface="Wingdings" panose="05000000000000000000" pitchFamily="2" charset="2"/>
              <a:buChar char="ü"/>
            </a:pPr>
            <a:r>
              <a:rPr lang="en-US" sz="2000" b="1" dirty="0">
                <a:solidFill>
                  <a:schemeClr val="tx1"/>
                </a:solidFill>
              </a:rPr>
              <a:t>Skills 4 Life manual</a:t>
            </a:r>
          </a:p>
        </p:txBody>
      </p:sp>
    </p:spTree>
    <p:extLst>
      <p:ext uri="{BB962C8B-B14F-4D97-AF65-F5344CB8AC3E}">
        <p14:creationId xmlns:p14="http://schemas.microsoft.com/office/powerpoint/2010/main" val="2217476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1200329"/>
          </a:xfrm>
          <a:prstGeom prst="rect">
            <a:avLst/>
          </a:prstGeom>
        </p:spPr>
        <p:txBody>
          <a:bodyPr wrap="square">
            <a:spAutoFit/>
          </a:bodyPr>
          <a:lstStyle/>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Foundations for Farming</a:t>
            </a:r>
          </a:p>
          <a:p>
            <a:pPr algn="ctr"/>
            <a:r>
              <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Training/ Stage/ </a:t>
            </a:r>
            <a:r>
              <a:rPr lang="en-US" sz="28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Materialen</a:t>
            </a:r>
            <a:endPar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3" name="Subtitle 2"/>
          <p:cNvSpPr>
            <a:spLocks noGrp="1"/>
          </p:cNvSpPr>
          <p:nvPr>
            <p:ph type="subTitle" idx="1"/>
          </p:nvPr>
        </p:nvSpPr>
        <p:spPr>
          <a:xfrm>
            <a:off x="179512" y="1373265"/>
            <a:ext cx="9217024" cy="3681722"/>
          </a:xfrm>
        </p:spPr>
        <p:txBody>
          <a:bodyPr>
            <a:normAutofit/>
          </a:bodyPr>
          <a:lstStyle/>
          <a:p>
            <a:pPr algn="l"/>
            <a:r>
              <a:rPr lang="nl-NL" sz="2000" b="1" u="sng" dirty="0">
                <a:solidFill>
                  <a:schemeClr val="tx1"/>
                </a:solidFill>
              </a:rPr>
              <a:t>Materialen Crown Malawi</a:t>
            </a:r>
          </a:p>
          <a:p>
            <a:pPr algn="l"/>
            <a:r>
              <a:rPr lang="en-US" sz="2000" b="1" dirty="0">
                <a:solidFill>
                  <a:schemeClr val="tx1"/>
                </a:solidFill>
              </a:rPr>
              <a:t>Crown DVD’s: </a:t>
            </a:r>
          </a:p>
          <a:p>
            <a:pPr marL="342900" indent="-342900" algn="l">
              <a:buFont typeface="Wingdings" panose="05000000000000000000" pitchFamily="2" charset="2"/>
              <a:buChar char="ü"/>
            </a:pPr>
            <a:r>
              <a:rPr lang="en-US" sz="2000" b="1" dirty="0">
                <a:solidFill>
                  <a:schemeClr val="tx1"/>
                </a:solidFill>
              </a:rPr>
              <a:t>God Provides Series</a:t>
            </a:r>
          </a:p>
          <a:p>
            <a:pPr marL="342900" indent="-342900" algn="l">
              <a:buFont typeface="Wingdings" panose="05000000000000000000" pitchFamily="2" charset="2"/>
              <a:buChar char="ü"/>
            </a:pPr>
            <a:r>
              <a:rPr lang="en-US" sz="2000" b="1" dirty="0" err="1">
                <a:solidFill>
                  <a:schemeClr val="tx1"/>
                </a:solidFill>
              </a:rPr>
              <a:t>Speelfilm</a:t>
            </a:r>
            <a:r>
              <a:rPr lang="en-US" sz="2000" b="1" dirty="0">
                <a:solidFill>
                  <a:schemeClr val="tx1"/>
                </a:solidFill>
              </a:rPr>
              <a:t>: ‘</a:t>
            </a:r>
            <a:r>
              <a:rPr lang="en-US" sz="2000" b="1" dirty="0" err="1">
                <a:solidFill>
                  <a:schemeClr val="tx1"/>
                </a:solidFill>
              </a:rPr>
              <a:t>Chibwana</a:t>
            </a:r>
            <a:r>
              <a:rPr lang="en-US" sz="2000" b="1" dirty="0">
                <a:solidFill>
                  <a:schemeClr val="tx1"/>
                </a:solidFill>
              </a:rPr>
              <a:t> </a:t>
            </a:r>
            <a:r>
              <a:rPr lang="en-US" sz="2000" b="1" dirty="0" err="1">
                <a:solidFill>
                  <a:schemeClr val="tx1"/>
                </a:solidFill>
              </a:rPr>
              <a:t>Chimalanda</a:t>
            </a:r>
            <a:r>
              <a:rPr lang="en-US" sz="2000" b="1" dirty="0">
                <a:solidFill>
                  <a:schemeClr val="tx1"/>
                </a:solidFill>
              </a:rPr>
              <a:t>’ over </a:t>
            </a:r>
            <a:br>
              <a:rPr lang="en-US" sz="2000" b="1" dirty="0">
                <a:solidFill>
                  <a:schemeClr val="tx1"/>
                </a:solidFill>
              </a:rPr>
            </a:br>
            <a:r>
              <a:rPr lang="en-US" sz="2000" b="1" dirty="0" err="1">
                <a:solidFill>
                  <a:schemeClr val="tx1"/>
                </a:solidFill>
              </a:rPr>
              <a:t>rentmeesterschap</a:t>
            </a:r>
            <a:r>
              <a:rPr lang="en-US" sz="2000" b="1" dirty="0">
                <a:solidFill>
                  <a:schemeClr val="tx1"/>
                </a:solidFill>
              </a:rPr>
              <a:t> </a:t>
            </a:r>
            <a:r>
              <a:rPr lang="en-US" sz="2000" b="1" dirty="0" err="1">
                <a:solidFill>
                  <a:schemeClr val="tx1"/>
                </a:solidFill>
              </a:rPr>
              <a:t>en</a:t>
            </a:r>
            <a:r>
              <a:rPr lang="en-US" sz="2000" b="1" dirty="0">
                <a:solidFill>
                  <a:schemeClr val="tx1"/>
                </a:solidFill>
              </a:rPr>
              <a:t> de </a:t>
            </a:r>
            <a:r>
              <a:rPr lang="en-US" sz="2000" b="1" dirty="0" err="1">
                <a:solidFill>
                  <a:schemeClr val="tx1"/>
                </a:solidFill>
              </a:rPr>
              <a:t>uitdagingen</a:t>
            </a:r>
            <a:r>
              <a:rPr lang="en-US" sz="2000" b="1" dirty="0">
                <a:solidFill>
                  <a:schemeClr val="tx1"/>
                </a:solidFill>
              </a:rPr>
              <a:t> </a:t>
            </a:r>
            <a:r>
              <a:rPr lang="en-US" sz="2000" b="1" dirty="0" err="1">
                <a:solidFill>
                  <a:schemeClr val="tx1"/>
                </a:solidFill>
              </a:rPr>
              <a:t>ervan</a:t>
            </a:r>
            <a:endParaRPr lang="en-US" sz="2000" b="1" dirty="0">
              <a:solidFill>
                <a:schemeClr val="tx1"/>
              </a:solidFill>
            </a:endParaRPr>
          </a:p>
          <a:p>
            <a:pPr algn="l"/>
            <a:endParaRPr lang="en-US" sz="2000" b="1" dirty="0">
              <a:solidFill>
                <a:schemeClr val="tx1"/>
              </a:solidFill>
            </a:endParaRPr>
          </a:p>
          <a:p>
            <a:pPr algn="l"/>
            <a:r>
              <a:rPr lang="en-US" sz="2000" b="1" dirty="0">
                <a:solidFill>
                  <a:schemeClr val="tx1"/>
                </a:solidFill>
              </a:rPr>
              <a:t>Crown Stewardship training tools:</a:t>
            </a:r>
          </a:p>
          <a:p>
            <a:pPr marL="342900" indent="-342900" algn="l">
              <a:buFont typeface="Wingdings" panose="05000000000000000000" pitchFamily="2" charset="2"/>
              <a:buChar char="ü"/>
            </a:pPr>
            <a:r>
              <a:rPr lang="en-US" sz="2000" b="1" dirty="0">
                <a:solidFill>
                  <a:schemeClr val="tx1"/>
                </a:solidFill>
              </a:rPr>
              <a:t>African Money Map</a:t>
            </a:r>
          </a:p>
          <a:p>
            <a:pPr marL="342900" indent="-342900" algn="l">
              <a:buFont typeface="Wingdings" panose="05000000000000000000" pitchFamily="2" charset="2"/>
              <a:buChar char="ü"/>
            </a:pPr>
            <a:endParaRPr lang="en-US" sz="2000" b="1" dirty="0">
              <a:solidFill>
                <a:schemeClr val="tx1"/>
              </a:solidFill>
            </a:endParaRPr>
          </a:p>
          <a:p>
            <a:pPr algn="l"/>
            <a:endParaRPr lang="nl-NL" sz="2000" b="1" dirty="0"/>
          </a:p>
        </p:txBody>
      </p:sp>
    </p:spTree>
    <p:extLst>
      <p:ext uri="{BB962C8B-B14F-4D97-AF65-F5344CB8AC3E}">
        <p14:creationId xmlns:p14="http://schemas.microsoft.com/office/powerpoint/2010/main" val="240269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3354765"/>
          </a:xfrm>
          <a:prstGeom prst="rect">
            <a:avLst/>
          </a:prstGeom>
        </p:spPr>
        <p:txBody>
          <a:bodyPr wrap="square">
            <a:spAutoFit/>
          </a:bodyPr>
          <a:lstStyle/>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Foundations for Farming</a:t>
            </a:r>
          </a:p>
          <a:p>
            <a:pPr algn="ctr"/>
            <a:endPar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a:p>
            <a:pPr algn="ctr"/>
            <a:endPar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a:p>
            <a:pPr algn="ctr"/>
            <a:r>
              <a:rPr lang="en-US" sz="4000" b="1" dirty="0"/>
              <a:t>Hoe </a:t>
            </a:r>
            <a:r>
              <a:rPr lang="en-US" sz="4000" b="1" dirty="0" err="1"/>
              <a:t>kan</a:t>
            </a:r>
            <a:r>
              <a:rPr lang="en-US" sz="4000" b="1" dirty="0"/>
              <a:t> </a:t>
            </a:r>
            <a:r>
              <a:rPr lang="en-US" sz="4000" b="1" dirty="0" err="1"/>
              <a:t>FfF</a:t>
            </a:r>
            <a:r>
              <a:rPr lang="en-US" sz="4000" b="1" dirty="0"/>
              <a:t> (Nederland) u of </a:t>
            </a:r>
            <a:br>
              <a:rPr lang="en-US" sz="4000" b="1" dirty="0"/>
            </a:br>
            <a:r>
              <a:rPr lang="en-US" sz="4000" b="1" dirty="0" err="1"/>
              <a:t>uw</a:t>
            </a:r>
            <a:r>
              <a:rPr lang="en-US" sz="4000" b="1" dirty="0"/>
              <a:t> </a:t>
            </a:r>
            <a:r>
              <a:rPr lang="en-US" sz="4000" b="1" dirty="0" err="1"/>
              <a:t>organisatie</a:t>
            </a:r>
            <a:r>
              <a:rPr lang="en-US" sz="4000" b="1" dirty="0"/>
              <a:t> van </a:t>
            </a:r>
            <a:r>
              <a:rPr lang="en-US" sz="4000" b="1" dirty="0" err="1"/>
              <a:t>dienst</a:t>
            </a:r>
            <a:r>
              <a:rPr lang="en-US" sz="4000" b="1" dirty="0"/>
              <a:t> </a:t>
            </a:r>
            <a:r>
              <a:rPr lang="en-US" sz="4000" b="1" dirty="0" err="1"/>
              <a:t>zijn</a:t>
            </a:r>
            <a:r>
              <a:rPr lang="en-US" sz="4000" b="1" dirty="0"/>
              <a:t>?</a:t>
            </a:r>
          </a:p>
        </p:txBody>
      </p:sp>
    </p:spTree>
    <p:extLst>
      <p:ext uri="{BB962C8B-B14F-4D97-AF65-F5344CB8AC3E}">
        <p14:creationId xmlns:p14="http://schemas.microsoft.com/office/powerpoint/2010/main" val="3289088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1200329"/>
          </a:xfrm>
          <a:prstGeom prst="rect">
            <a:avLst/>
          </a:prstGeom>
        </p:spPr>
        <p:txBody>
          <a:bodyPr wrap="square">
            <a:spAutoFit/>
          </a:bodyPr>
          <a:lstStyle/>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Foundations for Farming</a:t>
            </a:r>
          </a:p>
          <a:p>
            <a:pPr algn="ctr"/>
            <a:r>
              <a:rPr lang="en-US" sz="28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Literatuur</a:t>
            </a:r>
            <a:endPar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3" name="Subtitle 2"/>
          <p:cNvSpPr>
            <a:spLocks noGrp="1"/>
          </p:cNvSpPr>
          <p:nvPr>
            <p:ph type="subTitle" idx="1"/>
          </p:nvPr>
        </p:nvSpPr>
        <p:spPr>
          <a:xfrm>
            <a:off x="683568" y="1373265"/>
            <a:ext cx="8352928" cy="3681722"/>
          </a:xfrm>
        </p:spPr>
        <p:txBody>
          <a:bodyPr>
            <a:normAutofit/>
          </a:bodyPr>
          <a:lstStyle/>
          <a:p>
            <a:pPr algn="l"/>
            <a:r>
              <a:rPr lang="nl-NL" sz="2000" b="1" u="sng" dirty="0">
                <a:solidFill>
                  <a:schemeClr val="tx1"/>
                </a:solidFill>
              </a:rPr>
              <a:t>Helpful books</a:t>
            </a:r>
          </a:p>
          <a:p>
            <a:pPr marL="342900" indent="-342900" algn="l">
              <a:buFont typeface="Wingdings" panose="05000000000000000000" pitchFamily="2" charset="2"/>
              <a:buChar char="q"/>
            </a:pPr>
            <a:r>
              <a:rPr lang="nl-NL" sz="2000" dirty="0">
                <a:solidFill>
                  <a:schemeClr val="tx1"/>
                </a:solidFill>
              </a:rPr>
              <a:t>Out of poverty (P.Polak)</a:t>
            </a:r>
          </a:p>
          <a:p>
            <a:pPr marL="342900" indent="-342900" algn="l">
              <a:buFont typeface="Wingdings" panose="05000000000000000000" pitchFamily="2" charset="2"/>
              <a:buChar char="q"/>
            </a:pPr>
            <a:r>
              <a:rPr lang="nl-NL" sz="2000" dirty="0">
                <a:solidFill>
                  <a:schemeClr val="tx1"/>
                </a:solidFill>
              </a:rPr>
              <a:t>When helping hurts (S.Corbett and B.Fikkert)</a:t>
            </a:r>
          </a:p>
          <a:p>
            <a:pPr marL="342900" indent="-342900" algn="l">
              <a:buFont typeface="Wingdings" panose="05000000000000000000" pitchFamily="2" charset="2"/>
              <a:buChar char="q"/>
            </a:pPr>
            <a:r>
              <a:rPr lang="nl-NL" sz="2000" dirty="0">
                <a:solidFill>
                  <a:schemeClr val="tx1"/>
                </a:solidFill>
              </a:rPr>
              <a:t>From foreign to familiar (S.Lanier)</a:t>
            </a:r>
          </a:p>
          <a:p>
            <a:pPr marL="342900" indent="-342900" algn="l">
              <a:buFont typeface="Wingdings" panose="05000000000000000000" pitchFamily="2" charset="2"/>
              <a:buChar char="q"/>
            </a:pPr>
            <a:r>
              <a:rPr lang="nl-NL" sz="2000" dirty="0">
                <a:solidFill>
                  <a:schemeClr val="tx1"/>
                </a:solidFill>
              </a:rPr>
              <a:t>African Friends and Money Matters (D.Maranz)</a:t>
            </a:r>
          </a:p>
          <a:p>
            <a:pPr marL="342900" indent="-342900" algn="l">
              <a:buFont typeface="Wingdings" panose="05000000000000000000" pitchFamily="2" charset="2"/>
              <a:buChar char="q"/>
            </a:pPr>
            <a:r>
              <a:rPr lang="nl-NL" sz="2000" dirty="0">
                <a:solidFill>
                  <a:schemeClr val="tx1"/>
                </a:solidFill>
              </a:rPr>
              <a:t>How to make it to the end of the month (Panasiuk)</a:t>
            </a:r>
          </a:p>
          <a:p>
            <a:pPr marL="342900" indent="-342900" algn="l">
              <a:buFont typeface="Wingdings" panose="05000000000000000000" pitchFamily="2" charset="2"/>
              <a:buChar char="q"/>
            </a:pPr>
            <a:r>
              <a:rPr lang="nl-NL" sz="2000" dirty="0">
                <a:solidFill>
                  <a:schemeClr val="tx1"/>
                </a:solidFill>
              </a:rPr>
              <a:t>Fear on every side (J.Newell)</a:t>
            </a:r>
          </a:p>
          <a:p>
            <a:pPr algn="l"/>
            <a:endParaRPr lang="nl-NL" sz="2000" b="1" dirty="0"/>
          </a:p>
          <a:p>
            <a:pPr algn="l"/>
            <a:endParaRPr lang="en-US" sz="2000" b="1" dirty="0"/>
          </a:p>
          <a:p>
            <a:pPr algn="l"/>
            <a:endParaRPr lang="nl-NL" sz="2000" b="1" dirty="0"/>
          </a:p>
        </p:txBody>
      </p:sp>
    </p:spTree>
    <p:extLst>
      <p:ext uri="{BB962C8B-B14F-4D97-AF65-F5344CB8AC3E}">
        <p14:creationId xmlns:p14="http://schemas.microsoft.com/office/powerpoint/2010/main" val="1207587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628800"/>
            <a:ext cx="9144000" cy="2123658"/>
          </a:xfrm>
          <a:prstGeom prst="rect">
            <a:avLst/>
          </a:prstGeom>
        </p:spPr>
        <p:txBody>
          <a:bodyPr wrap="square">
            <a:spAutoFit/>
          </a:bodyPr>
          <a:lstStyle/>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Foundations for Farming </a:t>
            </a:r>
          </a:p>
          <a:p>
            <a:pPr algn="ctr"/>
            <a:r>
              <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Nederland</a:t>
            </a:r>
          </a:p>
          <a:p>
            <a:pPr algn="ctr"/>
            <a:endPar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59499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2000548"/>
          </a:xfrm>
          <a:prstGeom prst="rect">
            <a:avLst/>
          </a:prstGeom>
        </p:spPr>
        <p:txBody>
          <a:bodyPr wrap="square">
            <a:spAutoFit/>
          </a:bodyPr>
          <a:lstStyle/>
          <a:p>
            <a:pPr algn="ctr"/>
            <a:r>
              <a:rPr lang="en-US" sz="44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Discussie</a:t>
            </a:r>
            <a:endPar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a:p>
            <a:pPr algn="ctr"/>
            <a:endParaRPr lang="en-US" sz="44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a:p>
            <a:pPr algn="ctr"/>
            <a:r>
              <a:rPr lang="en-US" sz="36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Hoe </a:t>
            </a:r>
            <a:r>
              <a:rPr lang="en-US" sz="36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verder</a:t>
            </a:r>
            <a:r>
              <a:rPr lang="en-US" sz="36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a:t>
            </a:r>
          </a:p>
        </p:txBody>
      </p:sp>
      <p:sp>
        <p:nvSpPr>
          <p:cNvPr id="3" name="Subtitle 2"/>
          <p:cNvSpPr>
            <a:spLocks noGrp="1"/>
          </p:cNvSpPr>
          <p:nvPr>
            <p:ph type="subTitle" idx="1"/>
          </p:nvPr>
        </p:nvSpPr>
        <p:spPr>
          <a:xfrm>
            <a:off x="323528" y="2515109"/>
            <a:ext cx="7668344" cy="2354052"/>
          </a:xfrm>
        </p:spPr>
        <p:txBody>
          <a:bodyPr>
            <a:normAutofit/>
          </a:bodyPr>
          <a:lstStyle/>
          <a:p>
            <a:pPr algn="l"/>
            <a:r>
              <a:rPr lang="nl-NL" sz="2000" b="1" dirty="0">
                <a:solidFill>
                  <a:schemeClr val="tx1"/>
                </a:solidFill>
              </a:rPr>
              <a:t>Connect met elkaar in het veld</a:t>
            </a:r>
          </a:p>
          <a:p>
            <a:pPr algn="l"/>
            <a:r>
              <a:rPr lang="nl-NL" sz="2000" b="1" dirty="0">
                <a:solidFill>
                  <a:schemeClr val="tx1"/>
                </a:solidFill>
              </a:rPr>
              <a:t>Vinden van trainingsmogelijkheden in het veld</a:t>
            </a:r>
          </a:p>
          <a:p>
            <a:pPr algn="l"/>
            <a:r>
              <a:rPr lang="nl-NL" sz="2000" b="1" dirty="0">
                <a:solidFill>
                  <a:schemeClr val="tx1"/>
                </a:solidFill>
              </a:rPr>
              <a:t>Digitaal platform </a:t>
            </a:r>
          </a:p>
          <a:p>
            <a:pPr algn="l"/>
            <a:r>
              <a:rPr lang="nl-NL" sz="2000" b="1" dirty="0">
                <a:solidFill>
                  <a:schemeClr val="tx1"/>
                </a:solidFill>
              </a:rPr>
              <a:t>Voorbereiden voor vertrek </a:t>
            </a:r>
          </a:p>
          <a:p>
            <a:pPr algn="l"/>
            <a:r>
              <a:rPr lang="nl-NL" sz="2000" b="1" dirty="0">
                <a:solidFill>
                  <a:schemeClr val="tx1"/>
                </a:solidFill>
              </a:rPr>
              <a:t>…</a:t>
            </a:r>
          </a:p>
          <a:p>
            <a:pPr algn="l"/>
            <a:r>
              <a:rPr lang="nl-NL" sz="2000" b="1" dirty="0">
                <a:solidFill>
                  <a:schemeClr val="tx1"/>
                </a:solidFill>
              </a:rPr>
              <a:t>…</a:t>
            </a:r>
          </a:p>
          <a:p>
            <a:pPr algn="l"/>
            <a:endParaRPr lang="nl-NL" sz="2000" b="1" dirty="0">
              <a:solidFill>
                <a:schemeClr val="tx1"/>
              </a:solidFill>
            </a:endParaRPr>
          </a:p>
          <a:p>
            <a:pPr algn="l"/>
            <a:endParaRPr lang="nl-NL" sz="2000" b="1" dirty="0"/>
          </a:p>
        </p:txBody>
      </p:sp>
    </p:spTree>
    <p:extLst>
      <p:ext uri="{BB962C8B-B14F-4D97-AF65-F5344CB8AC3E}">
        <p14:creationId xmlns:p14="http://schemas.microsoft.com/office/powerpoint/2010/main" val="569262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542835" y="188640"/>
            <a:ext cx="8064896" cy="1938992"/>
          </a:xfrm>
          <a:prstGeom prst="rect">
            <a:avLst/>
          </a:prstGeom>
        </p:spPr>
        <p:txBody>
          <a:bodyPr wrap="square">
            <a:spAutoFit/>
          </a:bodyPr>
          <a:lstStyle/>
          <a:p>
            <a:pPr algn="ct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p>
          <a:p>
            <a:pPr algn="ct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p>
        </p:txBody>
      </p:sp>
      <p:sp>
        <p:nvSpPr>
          <p:cNvPr id="2" name="Rectangle 1"/>
          <p:cNvSpPr/>
          <p:nvPr/>
        </p:nvSpPr>
        <p:spPr>
          <a:xfrm>
            <a:off x="6156176" y="594563"/>
            <a:ext cx="4572000" cy="369332"/>
          </a:xfrm>
          <a:prstGeom prst="rect">
            <a:avLst/>
          </a:prstGeom>
        </p:spPr>
        <p:txBody>
          <a:bodyPr>
            <a:spAutoFit/>
          </a:bodyPr>
          <a:lstStyle/>
          <a:p>
            <a:endParaRPr lang="nl-NL" dirty="0"/>
          </a:p>
        </p:txBody>
      </p:sp>
      <p:sp>
        <p:nvSpPr>
          <p:cNvPr id="3" name="Rectangle 2"/>
          <p:cNvSpPr/>
          <p:nvPr/>
        </p:nvSpPr>
        <p:spPr>
          <a:xfrm>
            <a:off x="-3015716" y="-1539552"/>
            <a:ext cx="6966520" cy="369332"/>
          </a:xfrm>
          <a:prstGeom prst="rect">
            <a:avLst/>
          </a:prstGeom>
        </p:spPr>
        <p:txBody>
          <a:bodyPr wrap="square">
            <a:spAutoFit/>
          </a:bodyPr>
          <a:lstStyle/>
          <a:p>
            <a:endParaRPr lang="nl-NL" dirty="0"/>
          </a:p>
        </p:txBody>
      </p:sp>
    </p:spTree>
    <p:extLst>
      <p:ext uri="{BB962C8B-B14F-4D97-AF65-F5344CB8AC3E}">
        <p14:creationId xmlns:p14="http://schemas.microsoft.com/office/powerpoint/2010/main" val="480862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2915816" y="512432"/>
            <a:ext cx="5832648" cy="1938992"/>
          </a:xfrm>
          <a:prstGeom prst="rect">
            <a:avLst/>
          </a:prstGeom>
        </p:spPr>
        <p:txBody>
          <a:bodyPr wrap="square">
            <a:spAutoFit/>
          </a:bodyPr>
          <a:lstStyle/>
          <a:p>
            <a:pPr algn="ct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Dank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voor</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uw</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aanwezigheid</a:t>
            </a:r>
            <a:endPar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7" name="Ondertitel 2"/>
          <p:cNvSpPr>
            <a:spLocks noGrp="1"/>
          </p:cNvSpPr>
          <p:nvPr>
            <p:ph type="subTitle" idx="1"/>
          </p:nvPr>
        </p:nvSpPr>
        <p:spPr>
          <a:xfrm>
            <a:off x="-252536" y="4556678"/>
            <a:ext cx="9150566" cy="4339520"/>
          </a:xfrm>
        </p:spPr>
        <p:txBody>
          <a:bodyPr>
            <a:normAutofit/>
          </a:bodyPr>
          <a:lstStyle/>
          <a:p>
            <a:pPr algn="l"/>
            <a:endParaRPr lang="nl-NL" sz="2000" dirty="0">
              <a:solidFill>
                <a:schemeClr val="tx1"/>
              </a:solidFill>
            </a:endParaRPr>
          </a:p>
          <a:p>
            <a:pPr algn="l"/>
            <a:endParaRPr lang="nl-NL" sz="2000" dirty="0">
              <a:solidFill>
                <a:schemeClr val="tx1"/>
              </a:solidFill>
            </a:endParaRPr>
          </a:p>
          <a:p>
            <a:pPr algn="l"/>
            <a:endParaRPr lang="nl-NL" sz="2200" dirty="0">
              <a:solidFill>
                <a:schemeClr val="tx1"/>
              </a:solidFill>
            </a:endParaRPr>
          </a:p>
          <a:p>
            <a:endParaRPr lang="nl-NL" dirty="0"/>
          </a:p>
        </p:txBody>
      </p:sp>
      <p:sp>
        <p:nvSpPr>
          <p:cNvPr id="2" name="Rectangle 1"/>
          <p:cNvSpPr/>
          <p:nvPr/>
        </p:nvSpPr>
        <p:spPr>
          <a:xfrm>
            <a:off x="6156176" y="594563"/>
            <a:ext cx="4572000" cy="369332"/>
          </a:xfrm>
          <a:prstGeom prst="rect">
            <a:avLst/>
          </a:prstGeom>
        </p:spPr>
        <p:txBody>
          <a:bodyPr>
            <a:spAutoFit/>
          </a:bodyPr>
          <a:lstStyle/>
          <a:p>
            <a:endParaRPr lang="nl-NL" dirty="0"/>
          </a:p>
        </p:txBody>
      </p:sp>
      <p:sp>
        <p:nvSpPr>
          <p:cNvPr id="3" name="Rectangle 2"/>
          <p:cNvSpPr/>
          <p:nvPr/>
        </p:nvSpPr>
        <p:spPr>
          <a:xfrm>
            <a:off x="-3015716" y="-1539552"/>
            <a:ext cx="6966520" cy="369332"/>
          </a:xfrm>
          <a:prstGeom prst="rect">
            <a:avLst/>
          </a:prstGeom>
        </p:spPr>
        <p:txBody>
          <a:bodyPr wrap="square">
            <a:spAutoFit/>
          </a:bodyPr>
          <a:lstStyle/>
          <a:p>
            <a:endParaRPr lang="nl-NL"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80003"/>
            <a:ext cx="4286848" cy="3410426"/>
          </a:xfrm>
          <a:prstGeom prst="rect">
            <a:avLst/>
          </a:prstGeom>
        </p:spPr>
      </p:pic>
    </p:spTree>
    <p:extLst>
      <p:ext uri="{BB962C8B-B14F-4D97-AF65-F5344CB8AC3E}">
        <p14:creationId xmlns:p14="http://schemas.microsoft.com/office/powerpoint/2010/main" val="188619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1015663"/>
          </a:xfrm>
          <a:prstGeom prst="rect">
            <a:avLst/>
          </a:prstGeom>
        </p:spPr>
        <p:txBody>
          <a:bodyPr wrap="square">
            <a:spAutoFit/>
          </a:bodyPr>
          <a:lstStyle/>
          <a:p>
            <a:pPr algn="ct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Gods Plan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voor</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de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armen</a:t>
            </a:r>
            <a:endPar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endParaRPr>
          </a:p>
        </p:txBody>
      </p:sp>
      <p:sp>
        <p:nvSpPr>
          <p:cNvPr id="3" name="Content Placeholder 2"/>
          <p:cNvSpPr>
            <a:spLocks noGrp="1"/>
          </p:cNvSpPr>
          <p:nvPr>
            <p:ph sz="half" idx="1"/>
          </p:nvPr>
        </p:nvSpPr>
        <p:spPr>
          <a:xfrm>
            <a:off x="457200" y="1188600"/>
            <a:ext cx="4038600" cy="3536544"/>
          </a:xfrm>
        </p:spPr>
        <p:txBody>
          <a:bodyPr>
            <a:normAutofit fontScale="70000" lnSpcReduction="20000"/>
          </a:bodyPr>
          <a:lstStyle/>
          <a:p>
            <a:pPr marL="0" indent="0">
              <a:buNone/>
            </a:pPr>
            <a:r>
              <a:rPr lang="en-US" b="1" i="1" dirty="0" err="1"/>
              <a:t>Jesaja</a:t>
            </a:r>
            <a:r>
              <a:rPr lang="en-US" b="1" i="1" dirty="0"/>
              <a:t> 61</a:t>
            </a:r>
            <a:endParaRPr lang="nl-NL" b="1" i="1" dirty="0"/>
          </a:p>
          <a:p>
            <a:pPr marL="0" indent="0">
              <a:buNone/>
            </a:pPr>
            <a:endParaRPr lang="nl-NL" dirty="0"/>
          </a:p>
          <a:p>
            <a:pPr marL="0" indent="0">
              <a:buNone/>
            </a:pPr>
            <a:r>
              <a:rPr lang="nl-NL" sz="2600" dirty="0"/>
              <a:t>1 De geest van God, de HEER, rust op mij,</a:t>
            </a:r>
          </a:p>
          <a:p>
            <a:pPr marL="0" indent="0">
              <a:buNone/>
            </a:pPr>
            <a:r>
              <a:rPr lang="nl-NL" sz="2600" dirty="0"/>
              <a:t>want de HEER heeft mij gezalfd.</a:t>
            </a:r>
          </a:p>
          <a:p>
            <a:pPr marL="0" indent="0">
              <a:buNone/>
            </a:pPr>
            <a:r>
              <a:rPr lang="nl-NL" sz="2600" dirty="0"/>
              <a:t>Om aan armen het goede nieuws te brengen</a:t>
            </a:r>
          </a:p>
          <a:p>
            <a:pPr marL="0" indent="0">
              <a:buNone/>
            </a:pPr>
            <a:r>
              <a:rPr lang="nl-NL" sz="2600" dirty="0"/>
              <a:t>heeft hij mij gezonden,</a:t>
            </a:r>
          </a:p>
          <a:p>
            <a:pPr marL="0" indent="0">
              <a:buNone/>
            </a:pPr>
            <a:r>
              <a:rPr lang="nl-NL" sz="2600" dirty="0"/>
              <a:t>om aan verslagen harten hoop te bieden,</a:t>
            </a:r>
          </a:p>
          <a:p>
            <a:pPr marL="0" indent="0">
              <a:buNone/>
            </a:pPr>
            <a:r>
              <a:rPr lang="nl-NL" sz="2600" dirty="0"/>
              <a:t>om aan gevangenen hun vrijlating bekend te maken</a:t>
            </a:r>
          </a:p>
          <a:p>
            <a:pPr marL="0" indent="0">
              <a:buNone/>
            </a:pPr>
            <a:r>
              <a:rPr lang="nl-NL" sz="2600" dirty="0"/>
              <a:t>en aan </a:t>
            </a:r>
            <a:r>
              <a:rPr lang="nl-NL" sz="2600" dirty="0" err="1"/>
              <a:t>geketenden</a:t>
            </a:r>
            <a:r>
              <a:rPr lang="nl-NL" sz="2600" dirty="0"/>
              <a:t> hun bevrijding,</a:t>
            </a:r>
          </a:p>
          <a:p>
            <a:pPr marL="0" indent="0">
              <a:buNone/>
            </a:pPr>
            <a:endParaRPr lang="nl-NL" dirty="0"/>
          </a:p>
        </p:txBody>
      </p:sp>
      <p:sp>
        <p:nvSpPr>
          <p:cNvPr id="6" name="Content Placeholder 5"/>
          <p:cNvSpPr>
            <a:spLocks noGrp="1"/>
          </p:cNvSpPr>
          <p:nvPr>
            <p:ph sz="half" idx="2"/>
          </p:nvPr>
        </p:nvSpPr>
        <p:spPr>
          <a:xfrm>
            <a:off x="4648200" y="1772816"/>
            <a:ext cx="4038600" cy="3316018"/>
          </a:xfrm>
        </p:spPr>
        <p:txBody>
          <a:bodyPr>
            <a:normAutofit fontScale="70000" lnSpcReduction="20000"/>
          </a:bodyPr>
          <a:lstStyle/>
          <a:p>
            <a:pPr marL="0" indent="0">
              <a:buNone/>
            </a:pPr>
            <a:r>
              <a:rPr lang="nl-NL" sz="2600" dirty="0"/>
              <a:t>2 om een genadejaar van de HEER uit te roepen</a:t>
            </a:r>
          </a:p>
          <a:p>
            <a:pPr marL="0" indent="0">
              <a:buNone/>
            </a:pPr>
            <a:r>
              <a:rPr lang="nl-NL" sz="2600" dirty="0"/>
              <a:t>en een dag van wraak voor onze God,</a:t>
            </a:r>
          </a:p>
          <a:p>
            <a:pPr marL="0" indent="0">
              <a:buNone/>
            </a:pPr>
            <a:r>
              <a:rPr lang="nl-NL" sz="2600" dirty="0"/>
              <a:t>om allen die treuren te troosten,</a:t>
            </a:r>
          </a:p>
          <a:p>
            <a:pPr marL="0" indent="0">
              <a:buNone/>
            </a:pPr>
            <a:r>
              <a:rPr lang="nl-NL" sz="2600" dirty="0"/>
              <a:t>3 om aan Sions </a:t>
            </a:r>
            <a:r>
              <a:rPr lang="nl-NL" sz="2600" dirty="0" err="1"/>
              <a:t>treurenden</a:t>
            </a:r>
            <a:r>
              <a:rPr lang="nl-NL" sz="2600" dirty="0"/>
              <a:t> te schenken</a:t>
            </a:r>
          </a:p>
          <a:p>
            <a:pPr marL="0" indent="0">
              <a:buNone/>
            </a:pPr>
            <a:r>
              <a:rPr lang="nl-NL" sz="2600" dirty="0"/>
              <a:t>een kroon op hun hoofd in plaats van stof,</a:t>
            </a:r>
          </a:p>
          <a:p>
            <a:pPr marL="0" indent="0">
              <a:buNone/>
            </a:pPr>
            <a:r>
              <a:rPr lang="nl-NL" sz="2600" dirty="0"/>
              <a:t>vreugdeolie in plaats van een rouwgewaad,</a:t>
            </a:r>
          </a:p>
          <a:p>
            <a:pPr marL="0" indent="0">
              <a:buNone/>
            </a:pPr>
            <a:r>
              <a:rPr lang="nl-NL" sz="2600" dirty="0"/>
              <a:t>feestkledij in plaats van verslagenheid.</a:t>
            </a:r>
          </a:p>
          <a:p>
            <a:pPr marL="0" indent="0">
              <a:buNone/>
            </a:pPr>
            <a:endParaRPr lang="nl-NL" dirty="0"/>
          </a:p>
        </p:txBody>
      </p:sp>
    </p:spTree>
    <p:extLst>
      <p:ext uri="{BB962C8B-B14F-4D97-AF65-F5344CB8AC3E}">
        <p14:creationId xmlns:p14="http://schemas.microsoft.com/office/powerpoint/2010/main" val="45861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3" name="Content Placeholder 2"/>
          <p:cNvSpPr>
            <a:spLocks noGrp="1"/>
          </p:cNvSpPr>
          <p:nvPr>
            <p:ph sz="half" idx="1"/>
          </p:nvPr>
        </p:nvSpPr>
        <p:spPr>
          <a:xfrm>
            <a:off x="457200" y="692696"/>
            <a:ext cx="8219256" cy="4032448"/>
          </a:xfrm>
        </p:spPr>
        <p:txBody>
          <a:bodyPr>
            <a:normAutofit/>
          </a:bodyPr>
          <a:lstStyle/>
          <a:p>
            <a:pPr marL="0" indent="0">
              <a:buNone/>
            </a:pPr>
            <a:r>
              <a:rPr lang="nl-NL" sz="2600" b="1" i="1" dirty="0"/>
              <a:t>Mattheus 25</a:t>
            </a:r>
          </a:p>
          <a:p>
            <a:pPr marL="0" indent="0">
              <a:buNone/>
            </a:pPr>
            <a:endParaRPr lang="nl-NL" sz="2600" dirty="0"/>
          </a:p>
          <a:p>
            <a:pPr marL="0" indent="0">
              <a:buNone/>
            </a:pPr>
            <a:r>
              <a:rPr lang="nl-NL" sz="2600" dirty="0"/>
              <a:t>35 Want ik had honger en jullie gaven mij te eten, ik had dorst en jullie gaven mij te drinken. Ik was een vreemdeling, en jullie namen mij op, 36 ik was naakt, en jullie kleedden mij. Ik was ziek en jullie bezochten mij, ik zat gevangen en jullie kwamen naar mij toe. </a:t>
            </a:r>
          </a:p>
          <a:p>
            <a:pPr marL="0" indent="0">
              <a:buNone/>
            </a:pPr>
            <a:endParaRPr lang="nl-NL" sz="2600" dirty="0"/>
          </a:p>
          <a:p>
            <a:pPr marL="0" indent="0">
              <a:buNone/>
            </a:pPr>
            <a:endParaRPr lang="nl-NL" dirty="0"/>
          </a:p>
        </p:txBody>
      </p:sp>
    </p:spTree>
    <p:extLst>
      <p:ext uri="{BB962C8B-B14F-4D97-AF65-F5344CB8AC3E}">
        <p14:creationId xmlns:p14="http://schemas.microsoft.com/office/powerpoint/2010/main" val="22790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3" name="Content Placeholder 2"/>
          <p:cNvSpPr>
            <a:spLocks noGrp="1"/>
          </p:cNvSpPr>
          <p:nvPr>
            <p:ph sz="half" idx="1"/>
          </p:nvPr>
        </p:nvSpPr>
        <p:spPr>
          <a:xfrm>
            <a:off x="457200" y="836712"/>
            <a:ext cx="8075240" cy="3888432"/>
          </a:xfrm>
        </p:spPr>
        <p:txBody>
          <a:bodyPr>
            <a:normAutofit lnSpcReduction="10000"/>
          </a:bodyPr>
          <a:lstStyle/>
          <a:p>
            <a:pPr marL="0" indent="0">
              <a:buNone/>
            </a:pPr>
            <a:r>
              <a:rPr lang="nl-NL" b="1" i="1" dirty="0"/>
              <a:t>Leviticus 19</a:t>
            </a:r>
          </a:p>
          <a:p>
            <a:pPr marL="0" indent="0">
              <a:buNone/>
            </a:pPr>
            <a:endParaRPr lang="nl-NL" dirty="0"/>
          </a:p>
          <a:p>
            <a:pPr marL="0" indent="0">
              <a:buNone/>
            </a:pPr>
            <a:r>
              <a:rPr lang="nl-NL" dirty="0"/>
              <a:t>9 Wanneer je de graanoogst binnenhaalt, oogst dan niet tot aan de rand van de akker en raap wat blijft liggen niet bijeen. 10 En wanneer je bij de wijnoogstdruiven plukt, loop dan niet alles nog eens na en raap niet bijeen wat op de grond is gevallen, maar laat het liggen voor de armen en de vreemdelingen. Ik ben de HEER, jullie God. </a:t>
            </a:r>
          </a:p>
          <a:p>
            <a:pPr marL="0" indent="0">
              <a:buNone/>
            </a:pPr>
            <a:endParaRPr lang="nl-NL" dirty="0"/>
          </a:p>
        </p:txBody>
      </p:sp>
    </p:spTree>
    <p:extLst>
      <p:ext uri="{BB962C8B-B14F-4D97-AF65-F5344CB8AC3E}">
        <p14:creationId xmlns:p14="http://schemas.microsoft.com/office/powerpoint/2010/main" val="311288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3" name="Content Placeholder 2"/>
          <p:cNvSpPr>
            <a:spLocks noGrp="1"/>
          </p:cNvSpPr>
          <p:nvPr>
            <p:ph sz="half" idx="1"/>
          </p:nvPr>
        </p:nvSpPr>
        <p:spPr>
          <a:xfrm>
            <a:off x="457200" y="836712"/>
            <a:ext cx="8075240" cy="3888432"/>
          </a:xfrm>
        </p:spPr>
        <p:txBody>
          <a:bodyPr>
            <a:normAutofit/>
          </a:bodyPr>
          <a:lstStyle/>
          <a:p>
            <a:pPr marL="0" indent="0">
              <a:buNone/>
            </a:pPr>
            <a:r>
              <a:rPr lang="nl-NL" b="1" i="1" dirty="0"/>
              <a:t>Deuteronomium 23</a:t>
            </a:r>
          </a:p>
          <a:p>
            <a:pPr marL="0" indent="0">
              <a:buNone/>
            </a:pPr>
            <a:endParaRPr lang="nl-NL" dirty="0"/>
          </a:p>
          <a:p>
            <a:pPr marL="0" indent="0">
              <a:buNone/>
            </a:pPr>
            <a:r>
              <a:rPr lang="nl-NL" dirty="0"/>
              <a:t>25 Als u door andermans wijngaard loopt mag u zo veel druiven eten als u maar wilt, tot u genoeg hebt, maar u mag ze niet ergens in meenemen. 26 En wanneer u door andermans korenveld loopt mag u wel aren plukken met de hand, maar niet de sikkel in zijn koren slaan. </a:t>
            </a:r>
          </a:p>
          <a:p>
            <a:pPr marL="0" indent="0">
              <a:buNone/>
            </a:pPr>
            <a:endParaRPr lang="nl-NL" dirty="0"/>
          </a:p>
        </p:txBody>
      </p:sp>
    </p:spTree>
    <p:extLst>
      <p:ext uri="{BB962C8B-B14F-4D97-AF65-F5344CB8AC3E}">
        <p14:creationId xmlns:p14="http://schemas.microsoft.com/office/powerpoint/2010/main" val="32237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3" name="Content Placeholder 2"/>
          <p:cNvSpPr>
            <a:spLocks noGrp="1"/>
          </p:cNvSpPr>
          <p:nvPr>
            <p:ph sz="half" idx="1"/>
          </p:nvPr>
        </p:nvSpPr>
        <p:spPr>
          <a:xfrm>
            <a:off x="457200" y="836712"/>
            <a:ext cx="8075240" cy="3888432"/>
          </a:xfrm>
        </p:spPr>
        <p:txBody>
          <a:bodyPr>
            <a:normAutofit/>
          </a:bodyPr>
          <a:lstStyle/>
          <a:p>
            <a:pPr marL="0" indent="0">
              <a:buNone/>
            </a:pPr>
            <a:r>
              <a:rPr lang="nl-NL" b="1" i="1" dirty="0"/>
              <a:t>Deuteronomium 15</a:t>
            </a:r>
          </a:p>
          <a:p>
            <a:pPr marL="0" indent="0">
              <a:buNone/>
            </a:pPr>
            <a:endParaRPr lang="nl-NL" dirty="0"/>
          </a:p>
          <a:p>
            <a:pPr marL="0" indent="0">
              <a:buNone/>
            </a:pPr>
            <a:r>
              <a:rPr lang="nl-NL" dirty="0"/>
              <a:t>13 Wanneer u dan de betreffende persoon in vrijheid laat vertrekken, mag u hem niet met lege handen laten gaan. 14 U moet hem met gulle hand een deel geven van uw kudde, van uw graan en uw wijn, of van wat de HEER u ook maar heeft toebedeeld.</a:t>
            </a:r>
          </a:p>
          <a:p>
            <a:pPr marL="0" indent="0">
              <a:buNone/>
            </a:pPr>
            <a:endParaRPr lang="nl-NL" dirty="0"/>
          </a:p>
        </p:txBody>
      </p:sp>
    </p:spTree>
    <p:extLst>
      <p:ext uri="{BB962C8B-B14F-4D97-AF65-F5344CB8AC3E}">
        <p14:creationId xmlns:p14="http://schemas.microsoft.com/office/powerpoint/2010/main" val="278402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0" y="5088835"/>
            <a:ext cx="9150566" cy="1769165"/>
          </a:xfrm>
          <a:prstGeom prst="rect">
            <a:avLst/>
          </a:prstGeom>
        </p:spPr>
      </p:pic>
      <p:sp>
        <p:nvSpPr>
          <p:cNvPr id="5" name="Rectangle 6"/>
          <p:cNvSpPr/>
          <p:nvPr/>
        </p:nvSpPr>
        <p:spPr>
          <a:xfrm>
            <a:off x="0" y="172936"/>
            <a:ext cx="9144000" cy="1446550"/>
          </a:xfrm>
          <a:prstGeom prst="rect">
            <a:avLst/>
          </a:prstGeom>
        </p:spPr>
        <p:txBody>
          <a:bodyPr wrap="square">
            <a:spAutoFit/>
          </a:bodyPr>
          <a:lstStyle/>
          <a:p>
            <a:pPr algn="ct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Huidige</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r>
              <a:rPr lang="en-US" sz="6000" b="1" dirty="0" err="1">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landbouwmethode</a:t>
            </a:r>
            <a:r>
              <a:rPr lang="en-US" sz="60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 </a:t>
            </a:r>
          </a:p>
          <a:p>
            <a:pPr algn="ctr"/>
            <a:r>
              <a:rPr lang="en-US" sz="2800" b="1" dirty="0">
                <a:ln w="13462">
                  <a:solidFill>
                    <a:schemeClr val="accent6">
                      <a:lumMod val="40000"/>
                      <a:lumOff val="60000"/>
                    </a:schemeClr>
                  </a:solidFill>
                  <a:prstDash val="solid"/>
                </a:ln>
                <a:solidFill>
                  <a:schemeClr val="accent6">
                    <a:lumMod val="50000"/>
                  </a:schemeClr>
                </a:solidFill>
                <a:effectLst>
                  <a:outerShdw dist="38100" dir="2700000" algn="bl" rotWithShape="0">
                    <a:schemeClr val="accent5"/>
                  </a:outerShdw>
                </a:effectLst>
              </a:rPr>
              <a:t>In Afrika</a:t>
            </a:r>
          </a:p>
        </p:txBody>
      </p:sp>
      <p:sp>
        <p:nvSpPr>
          <p:cNvPr id="3" name="Subtitle 2"/>
          <p:cNvSpPr>
            <a:spLocks noGrp="1"/>
          </p:cNvSpPr>
          <p:nvPr>
            <p:ph type="subTitle" idx="1"/>
          </p:nvPr>
        </p:nvSpPr>
        <p:spPr>
          <a:xfrm>
            <a:off x="107504" y="1619487"/>
            <a:ext cx="9036496" cy="3438313"/>
          </a:xfrm>
        </p:spPr>
        <p:txBody>
          <a:bodyPr>
            <a:normAutofit fontScale="92500" lnSpcReduction="10000"/>
          </a:bodyPr>
          <a:lstStyle/>
          <a:p>
            <a:pPr algn="l"/>
            <a:r>
              <a:rPr lang="nl-NL" sz="2000" b="1" dirty="0">
                <a:solidFill>
                  <a:schemeClr val="tx1"/>
                </a:solidFill>
              </a:rPr>
              <a:t>Bos wordt gekapt/ verbrand om </a:t>
            </a:r>
          </a:p>
          <a:p>
            <a:pPr algn="l"/>
            <a:r>
              <a:rPr lang="nl-NL" sz="2000" b="1" dirty="0">
                <a:solidFill>
                  <a:schemeClr val="tx1"/>
                </a:solidFill>
              </a:rPr>
              <a:t>vruchtbare grond te vinden </a:t>
            </a:r>
          </a:p>
          <a:p>
            <a:pPr algn="l"/>
            <a:endParaRPr lang="nl-NL" sz="2000" b="1" dirty="0">
              <a:solidFill>
                <a:schemeClr val="tx1"/>
              </a:solidFill>
            </a:endParaRPr>
          </a:p>
          <a:p>
            <a:pPr algn="l"/>
            <a:r>
              <a:rPr lang="nl-NL" sz="2000" b="1" dirty="0">
                <a:solidFill>
                  <a:schemeClr val="tx1"/>
                </a:solidFill>
              </a:rPr>
              <a:t>Grond wordt bewerkt/</a:t>
            </a:r>
          </a:p>
          <a:p>
            <a:pPr algn="l"/>
            <a:r>
              <a:rPr lang="nl-NL" sz="2000" b="1" dirty="0">
                <a:solidFill>
                  <a:schemeClr val="tx1"/>
                </a:solidFill>
              </a:rPr>
              <a:t>losgemaakt</a:t>
            </a:r>
          </a:p>
          <a:p>
            <a:pPr algn="l"/>
            <a:endParaRPr lang="nl-NL" sz="2000" b="1" dirty="0">
              <a:solidFill>
                <a:schemeClr val="tx1"/>
              </a:solidFill>
            </a:endParaRPr>
          </a:p>
          <a:p>
            <a:pPr algn="l"/>
            <a:r>
              <a:rPr lang="nl-NL" sz="2000" b="1" dirty="0">
                <a:solidFill>
                  <a:schemeClr val="tx1"/>
                </a:solidFill>
              </a:rPr>
              <a:t>Grond is 2-3 jaar vruchtbaar</a:t>
            </a:r>
          </a:p>
          <a:p>
            <a:pPr algn="l"/>
            <a:endParaRPr lang="nl-NL" sz="2000" b="1" dirty="0">
              <a:solidFill>
                <a:schemeClr val="tx1"/>
              </a:solidFill>
            </a:endParaRPr>
          </a:p>
          <a:p>
            <a:pPr algn="l"/>
            <a:r>
              <a:rPr lang="nl-NL" sz="2000" b="1" dirty="0">
                <a:solidFill>
                  <a:schemeClr val="tx1"/>
                </a:solidFill>
              </a:rPr>
              <a:t>Bevolking groeit -&gt; meer velden</a:t>
            </a:r>
          </a:p>
          <a:p>
            <a:pPr algn="l"/>
            <a:r>
              <a:rPr lang="nl-NL" sz="2000" b="1" dirty="0">
                <a:solidFill>
                  <a:schemeClr val="tx1"/>
                </a:solidFill>
              </a:rPr>
              <a:t>nodig</a:t>
            </a:r>
            <a:endParaRPr lang="nl-NL" sz="1600" dirty="0">
              <a:solidFill>
                <a:schemeClr val="tx1"/>
              </a:solidFill>
            </a:endParaRPr>
          </a:p>
        </p:txBody>
      </p:sp>
      <p:pic>
        <p:nvPicPr>
          <p:cNvPr id="8" name="Picture 7"/>
          <p:cNvPicPr>
            <a:picLocks noChangeAspect="1"/>
          </p:cNvPicPr>
          <p:nvPr/>
        </p:nvPicPr>
        <p:blipFill>
          <a:blip r:embed="rId3"/>
          <a:stretch>
            <a:fillRect/>
          </a:stretch>
        </p:blipFill>
        <p:spPr>
          <a:xfrm>
            <a:off x="3622005" y="1628800"/>
            <a:ext cx="5486400" cy="342900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2005" y="1628800"/>
            <a:ext cx="5486499" cy="3447626"/>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30903" y="1672726"/>
            <a:ext cx="5477501" cy="3413451"/>
          </a:xfrm>
          <a:prstGeom prst="rect">
            <a:avLst/>
          </a:prstGeom>
        </p:spPr>
      </p:pic>
    </p:spTree>
    <p:extLst>
      <p:ext uri="{BB962C8B-B14F-4D97-AF65-F5344CB8AC3E}">
        <p14:creationId xmlns:p14="http://schemas.microsoft.com/office/powerpoint/2010/main" val="30070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3264</TotalTime>
  <Words>1237</Words>
  <Application>Microsoft Office PowerPoint</Application>
  <PresentationFormat>On-screen Show (4:3)</PresentationFormat>
  <Paragraphs>270</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Office-thema</vt:lpstr>
      <vt:lpstr>Symposium 4 februari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Nienke</dc:creator>
  <cp:lastModifiedBy>Michiel Rozema</cp:lastModifiedBy>
  <cp:revision>90</cp:revision>
  <dcterms:created xsi:type="dcterms:W3CDTF">2017-01-31T10:45:53Z</dcterms:created>
  <dcterms:modified xsi:type="dcterms:W3CDTF">2017-02-03T20:11:37Z</dcterms:modified>
</cp:coreProperties>
</file>